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0058400" cy="10058400"/>
  <p:notesSz cx="10058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A7A87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A7A87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A7A87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610615"/>
            <a:ext cx="633476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A7A87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775" y="408940"/>
            <a:ext cx="1488439" cy="136969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295653" y="2081530"/>
            <a:ext cx="5491480" cy="70154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586865" marR="1882775">
              <a:lnSpc>
                <a:spcPct val="110900"/>
              </a:lnSpc>
              <a:spcBef>
                <a:spcPts val="85"/>
              </a:spcBef>
            </a:pPr>
            <a:r>
              <a:rPr dirty="0" sz="1200" b="1">
                <a:latin typeface="Calibri"/>
                <a:cs typeface="Calibri"/>
              </a:rPr>
              <a:t>Downtown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Improvement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Board </a:t>
            </a:r>
            <a:r>
              <a:rPr dirty="0" sz="1200" b="1">
                <a:latin typeface="Calibri"/>
                <a:cs typeface="Calibri"/>
              </a:rPr>
              <a:t>Regular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Monthly</a:t>
            </a:r>
            <a:r>
              <a:rPr dirty="0" sz="1200" spc="-10" b="1">
                <a:latin typeface="Calibri"/>
                <a:cs typeface="Calibri"/>
              </a:rPr>
              <a:t> Meeting </a:t>
            </a:r>
            <a:r>
              <a:rPr dirty="0" sz="1200">
                <a:latin typeface="Calibri"/>
                <a:cs typeface="Calibri"/>
              </a:rPr>
              <a:t>Tuesday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April 26,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2022 </a:t>
            </a:r>
            <a:r>
              <a:rPr dirty="0" sz="1200" spc="-20">
                <a:latin typeface="Calibri"/>
                <a:cs typeface="Calibri"/>
              </a:rPr>
              <a:t>7:30 </a:t>
            </a:r>
            <a:r>
              <a:rPr dirty="0" sz="1100" spc="-10" b="1">
                <a:latin typeface="Calibri"/>
                <a:cs typeface="Calibri"/>
              </a:rPr>
              <a:t>AGENDA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Calibri"/>
              <a:cs typeface="Calibri"/>
            </a:endParaRPr>
          </a:p>
          <a:p>
            <a:pPr marL="304800" indent="-228600">
              <a:lnSpc>
                <a:spcPct val="100000"/>
              </a:lnSpc>
              <a:buAutoNum type="romanUcPeriod"/>
              <a:tabLst>
                <a:tab pos="304165" algn="l"/>
                <a:tab pos="304800" algn="l"/>
              </a:tabLst>
            </a:pPr>
            <a:r>
              <a:rPr dirty="0" sz="1200">
                <a:latin typeface="Calibri"/>
                <a:cs typeface="Calibri"/>
              </a:rPr>
              <a:t>Call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Order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Comments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from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Chairman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alphaLcPeriod"/>
            </a:pPr>
            <a:endParaRPr sz="1400">
              <a:latin typeface="Calibri"/>
              <a:cs typeface="Calibri"/>
            </a:endParaRPr>
          </a:p>
          <a:p>
            <a:pPr marL="304800" indent="-228600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304800" algn="l"/>
              </a:tabLst>
            </a:pPr>
            <a:r>
              <a:rPr dirty="0" sz="1200">
                <a:latin typeface="Calibri"/>
                <a:cs typeface="Calibri"/>
              </a:rPr>
              <a:t>Recurring</a:t>
            </a:r>
            <a:r>
              <a:rPr dirty="0" sz="1200" spc="-10">
                <a:latin typeface="Calibri"/>
                <a:cs typeface="Calibri"/>
              </a:rPr>
              <a:t> Agenda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5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Meeting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properly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noticed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15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*Approval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proposed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meeting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agenda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April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26,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2022</a:t>
            </a:r>
            <a:endParaRPr sz="1200">
              <a:latin typeface="Calibri"/>
              <a:cs typeface="Calibri"/>
            </a:endParaRPr>
          </a:p>
          <a:p>
            <a:pPr lvl="1" marL="753745" marR="43180" indent="-228600">
              <a:lnSpc>
                <a:spcPct val="101699"/>
              </a:lnSpc>
              <a:spcBef>
                <a:spcPts val="204"/>
              </a:spcBef>
              <a:buAutoNum type="alphaLcPeriod"/>
              <a:tabLst>
                <a:tab pos="753745" algn="l"/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*Approval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minutes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from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regular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DIB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on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March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22, </a:t>
            </a:r>
            <a:r>
              <a:rPr dirty="0" sz="1200" spc="-20">
                <a:latin typeface="Calibri"/>
                <a:cs typeface="Calibri"/>
              </a:rPr>
              <a:t>2022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*Approval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March</a:t>
            </a:r>
            <a:r>
              <a:rPr dirty="0" sz="1200" spc="-10">
                <a:latin typeface="Calibri"/>
                <a:cs typeface="Calibri"/>
              </a:rPr>
              <a:t> Financials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Calibri"/>
              <a:buAutoNum type="alphaLcPeriod"/>
            </a:pPr>
            <a:endParaRPr sz="1350">
              <a:latin typeface="Calibri"/>
              <a:cs typeface="Calibri"/>
            </a:endParaRPr>
          </a:p>
          <a:p>
            <a:pPr marL="304800" indent="-228600">
              <a:lnSpc>
                <a:spcPct val="100000"/>
              </a:lnSpc>
              <a:buAutoNum type="romanUcPeriod"/>
              <a:tabLst>
                <a:tab pos="304800" algn="l"/>
              </a:tabLst>
            </a:pPr>
            <a:r>
              <a:rPr dirty="0" sz="1200">
                <a:latin typeface="Calibri"/>
                <a:cs typeface="Calibri"/>
              </a:rPr>
              <a:t>On-Going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Business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PPD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Report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(time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sensitive)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Spotless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March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Report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753745" algn="l"/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Marketing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Report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25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Palafox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Market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Calibri"/>
              <a:buAutoNum type="alphaLcPeriod"/>
            </a:pPr>
            <a:endParaRPr sz="1400">
              <a:latin typeface="Calibri"/>
              <a:cs typeface="Calibri"/>
            </a:endParaRPr>
          </a:p>
          <a:p>
            <a:pPr marL="304800" indent="-228600">
              <a:lnSpc>
                <a:spcPct val="100000"/>
              </a:lnSpc>
              <a:buAutoNum type="romanUcPeriod"/>
              <a:tabLst>
                <a:tab pos="304800" algn="l"/>
              </a:tabLst>
            </a:pPr>
            <a:r>
              <a:rPr dirty="0" sz="1200">
                <a:latin typeface="Calibri"/>
                <a:cs typeface="Calibri"/>
              </a:rPr>
              <a:t>New </a:t>
            </a:r>
            <a:r>
              <a:rPr dirty="0" sz="1200" spc="-10">
                <a:latin typeface="Calibri"/>
                <a:cs typeface="Calibri"/>
              </a:rPr>
              <a:t>Business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5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Presentation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from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Placer.ai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(time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sensitive)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5"/>
              </a:spcBef>
              <a:buAutoNum type="alphaLcPeriod"/>
              <a:tabLst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Budget</a:t>
            </a:r>
            <a:r>
              <a:rPr dirty="0" sz="1200" spc="-10">
                <a:latin typeface="Calibri"/>
                <a:cs typeface="Calibri"/>
              </a:rPr>
              <a:t> Correction*</a:t>
            </a:r>
            <a:endParaRPr sz="1200">
              <a:latin typeface="Calibri"/>
              <a:cs typeface="Calibri"/>
            </a:endParaRPr>
          </a:p>
          <a:p>
            <a:pPr lvl="1" marL="754380" indent="-229235">
              <a:lnSpc>
                <a:spcPct val="100000"/>
              </a:lnSpc>
              <a:spcBef>
                <a:spcPts val="20"/>
              </a:spcBef>
              <a:buAutoNum type="alphaLcPeriod"/>
              <a:tabLst>
                <a:tab pos="753745" algn="l"/>
                <a:tab pos="754380" algn="l"/>
              </a:tabLst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nd</a:t>
            </a:r>
            <a:r>
              <a:rPr dirty="0" baseline="27777" sz="1200" spc="112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Quarter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E.D.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Bonus*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lphaLcPeriod"/>
            </a:pPr>
            <a:endParaRPr sz="13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alphaLcPeriod"/>
            </a:pPr>
            <a:endParaRPr sz="1150">
              <a:latin typeface="Calibri"/>
              <a:cs typeface="Calibri"/>
            </a:endParaRPr>
          </a:p>
          <a:p>
            <a:pPr marL="304800" indent="-228600">
              <a:lnSpc>
                <a:spcPct val="100000"/>
              </a:lnSpc>
              <a:buAutoNum type="romanUcPeriod"/>
              <a:tabLst>
                <a:tab pos="304800" algn="l"/>
              </a:tabLst>
            </a:pPr>
            <a:r>
              <a:rPr dirty="0" sz="1200" spc="-10">
                <a:latin typeface="Calibri"/>
                <a:cs typeface="Calibri"/>
              </a:rPr>
              <a:t>On–Hold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706755" indent="-631190">
              <a:lnSpc>
                <a:spcPct val="100000"/>
              </a:lnSpc>
              <a:buAutoNum type="romanUcPeriod" startAt="8"/>
              <a:tabLst>
                <a:tab pos="706755" algn="l"/>
                <a:tab pos="707390" algn="l"/>
              </a:tabLst>
            </a:pPr>
            <a:r>
              <a:rPr dirty="0" sz="1200">
                <a:latin typeface="Calibri"/>
                <a:cs typeface="Calibri"/>
              </a:rPr>
              <a:t>Public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Comment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romanUcPeriod" startAt="8"/>
            </a:pPr>
            <a:endParaRPr sz="1200">
              <a:latin typeface="Calibri"/>
              <a:cs typeface="Calibri"/>
            </a:endParaRPr>
          </a:p>
          <a:p>
            <a:pPr marL="706755" indent="-631190">
              <a:lnSpc>
                <a:spcPct val="100000"/>
              </a:lnSpc>
              <a:buAutoNum type="romanUcPeriod" startAt="8"/>
              <a:tabLst>
                <a:tab pos="706755" algn="l"/>
                <a:tab pos="707390" algn="l"/>
              </a:tabLst>
            </a:pPr>
            <a:r>
              <a:rPr dirty="0" sz="1200" spc="-10">
                <a:latin typeface="Calibri"/>
                <a:cs typeface="Calibri"/>
              </a:rPr>
              <a:t>Adjournment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"/>
              <a:cs typeface="Calibri"/>
            </a:endParaRPr>
          </a:p>
          <a:p>
            <a:pPr marL="2148840" marR="1732914" indent="-253365">
              <a:lnSpc>
                <a:spcPct val="102499"/>
              </a:lnSpc>
            </a:pPr>
            <a:r>
              <a:rPr dirty="0" sz="1200" b="1">
                <a:latin typeface="Calibri"/>
                <a:cs typeface="Calibri"/>
              </a:rPr>
              <a:t>Next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meeting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 May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24,</a:t>
            </a:r>
            <a:r>
              <a:rPr dirty="0" sz="1200" spc="-20" b="1">
                <a:latin typeface="Calibri"/>
                <a:cs typeface="Calibri"/>
              </a:rPr>
              <a:t> 2022 </a:t>
            </a:r>
            <a:r>
              <a:rPr dirty="0" sz="1200" b="1">
                <a:latin typeface="Calibri"/>
                <a:cs typeface="Calibri"/>
              </a:rPr>
              <a:t>(*)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=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approval </a:t>
            </a:r>
            <a:r>
              <a:rPr dirty="0" sz="1200" spc="-20" b="1">
                <a:latin typeface="Calibri"/>
                <a:cs typeface="Calibri"/>
              </a:rPr>
              <a:t>item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85800" y="371856"/>
          <a:ext cx="4735195" cy="2554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8420"/>
                <a:gridCol w="1004569"/>
                <a:gridCol w="1120139"/>
              </a:tblGrid>
              <a:tr h="3638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6675" marR="57785">
                        <a:lnSpc>
                          <a:spcPct val="11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Pensacola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Downtown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Improvement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Board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Operational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FY2021/22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48285">
                        <a:lnSpc>
                          <a:spcPct val="100000"/>
                        </a:lnSpc>
                        <a:tabLst>
                          <a:tab pos="1310005" algn="l"/>
                        </a:tabLst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Year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9AC1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292225" algn="l"/>
                        </a:tabLst>
                      </a:pP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FY2021/22</a:t>
                      </a:r>
                      <a:r>
                        <a:rPr dirty="0" sz="100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FY2021/22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372235" algn="l"/>
                        </a:tabLst>
                      </a:pPr>
                      <a:r>
                        <a:rPr dirty="0" sz="1000" spc="-2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00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Revised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6010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Sales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Tax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Interest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34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8915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6011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App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Program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Fee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27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6012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Security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27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6,600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6,600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22225">
                        <a:lnSpc>
                          <a:spcPts val="111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Palafox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Expense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10"/>
                        </a:lnSpc>
                        <a:tabLst>
                          <a:tab pos="52514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100,000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10"/>
                        </a:lnSpc>
                        <a:tabLst>
                          <a:tab pos="641350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149,150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7000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Ambassador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Program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Labor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5238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159,391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6419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140,961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22225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Ambassador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Program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Expense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040"/>
                        </a:lnSpc>
                        <a:tabLst>
                          <a:tab pos="52514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159,391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040"/>
                        </a:lnSpc>
                        <a:tabLst>
                          <a:tab pos="641350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140,961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22225">
                        <a:lnSpc>
                          <a:spcPts val="113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3001-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Republic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Compactor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Service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35"/>
                        </a:lnSpc>
                        <a:tabLst>
                          <a:tab pos="5911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53,299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35"/>
                        </a:lnSpc>
                        <a:tabLst>
                          <a:tab pos="7067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53,299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22225">
                        <a:lnSpc>
                          <a:spcPts val="116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3004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Security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22225">
                        <a:lnSpc>
                          <a:spcPts val="116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3007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Compactor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Electric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811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811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22225">
                        <a:lnSpc>
                          <a:spcPts val="111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Compactor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Expense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10"/>
                        </a:lnSpc>
                        <a:tabLst>
                          <a:tab pos="589280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57,610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10"/>
                        </a:lnSpc>
                        <a:tabLst>
                          <a:tab pos="70548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57,610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702056" y="3099548"/>
            <a:ext cx="122936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Calibri"/>
                <a:cs typeface="Calibri"/>
              </a:rPr>
              <a:t>DIB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Operating</a:t>
            </a:r>
            <a:r>
              <a:rPr dirty="0" sz="1000" spc="-3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Expense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355340" y="3099548"/>
            <a:ext cx="8953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828123" y="3099548"/>
            <a:ext cx="53721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1,226,069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708908" y="3099548"/>
            <a:ext cx="74041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2940" algn="l"/>
              </a:tabLst>
            </a:pPr>
            <a:r>
              <a:rPr dirty="0" sz="1000" spc="-10">
                <a:latin typeface="Calibri"/>
                <a:cs typeface="Calibri"/>
              </a:rPr>
              <a:t>1,174,410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50">
                <a:latin typeface="Calibri"/>
                <a:cs typeface="Calibri"/>
              </a:rPr>
              <a:t>$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448303" y="3443971"/>
            <a:ext cx="69786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Calibri"/>
                <a:cs typeface="Calibri"/>
              </a:rPr>
              <a:t>FY2021-</a:t>
            </a:r>
            <a:r>
              <a:rPr dirty="0" sz="1000" spc="-20" b="1"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510023" y="3443971"/>
            <a:ext cx="69786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Calibri"/>
                <a:cs typeface="Calibri"/>
              </a:rPr>
              <a:t>FY2021-</a:t>
            </a:r>
            <a:r>
              <a:rPr dirty="0" sz="1000" spc="-20" b="1"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682752" y="3613403"/>
          <a:ext cx="4744720" cy="669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245"/>
                <a:gridCol w="1003934"/>
                <a:gridCol w="1119504"/>
              </a:tblGrid>
              <a:tr h="165735">
                <a:tc>
                  <a:txBody>
                    <a:bodyPr/>
                    <a:lstStyle/>
                    <a:p>
                      <a:pPr marL="19685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Tot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Revenues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95"/>
                        </a:lnSpc>
                        <a:tabLst>
                          <a:tab pos="43053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1,174,410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95"/>
                        </a:lnSpc>
                        <a:tabLst>
                          <a:tab pos="54610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1,226,068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9685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Tot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Expenses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95"/>
                        </a:lnSpc>
                        <a:tabLst>
                          <a:tab pos="43053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1,174,410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95"/>
                        </a:lnSpc>
                        <a:tabLst>
                          <a:tab pos="54610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1,226,069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9685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Tot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Variance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95"/>
                        </a:lnSpc>
                        <a:tabLst>
                          <a:tab pos="8788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95"/>
                        </a:lnSpc>
                        <a:tabLst>
                          <a:tab pos="9556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(0)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budget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/>
          <p:nvPr/>
        </p:nvSpPr>
        <p:spPr>
          <a:xfrm>
            <a:off x="3290316" y="3102864"/>
            <a:ext cx="2125980" cy="12700"/>
          </a:xfrm>
          <a:custGeom>
            <a:avLst/>
            <a:gdLst/>
            <a:ahLst/>
            <a:cxnLst/>
            <a:rect l="l" t="t" r="r" b="b"/>
            <a:pathLst>
              <a:path w="2125979" h="12700">
                <a:moveTo>
                  <a:pt x="2125980" y="12191"/>
                </a:moveTo>
                <a:lnTo>
                  <a:pt x="0" y="12191"/>
                </a:lnTo>
                <a:lnTo>
                  <a:pt x="0" y="0"/>
                </a:lnTo>
                <a:lnTo>
                  <a:pt x="2125980" y="0"/>
                </a:lnTo>
                <a:lnTo>
                  <a:pt x="212598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290316" y="3262896"/>
            <a:ext cx="2125980" cy="36830"/>
          </a:xfrm>
          <a:custGeom>
            <a:avLst/>
            <a:gdLst/>
            <a:ahLst/>
            <a:cxnLst/>
            <a:rect l="l" t="t" r="r" b="b"/>
            <a:pathLst>
              <a:path w="2125979" h="36829">
                <a:moveTo>
                  <a:pt x="2125980" y="24384"/>
                </a:moveTo>
                <a:lnTo>
                  <a:pt x="0" y="24384"/>
                </a:lnTo>
                <a:lnTo>
                  <a:pt x="0" y="36576"/>
                </a:lnTo>
                <a:lnTo>
                  <a:pt x="2125980" y="36576"/>
                </a:lnTo>
                <a:lnTo>
                  <a:pt x="2125980" y="24384"/>
                </a:lnTo>
                <a:close/>
              </a:path>
              <a:path w="2125979" h="36829">
                <a:moveTo>
                  <a:pt x="2125980" y="0"/>
                </a:moveTo>
                <a:lnTo>
                  <a:pt x="0" y="0"/>
                </a:lnTo>
                <a:lnTo>
                  <a:pt x="0" y="12192"/>
                </a:lnTo>
                <a:lnTo>
                  <a:pt x="2125980" y="12192"/>
                </a:lnTo>
                <a:lnTo>
                  <a:pt x="21259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78204" y="771500"/>
            <a:ext cx="6055995" cy="8277859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algn="ctr" marR="231775">
              <a:lnSpc>
                <a:spcPct val="100000"/>
              </a:lnSpc>
              <a:spcBef>
                <a:spcPts val="1060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2nd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QTR</a:t>
            </a:r>
            <a:r>
              <a:rPr dirty="0" u="sng" sz="1400" spc="3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2021/22</a:t>
            </a:r>
            <a:endParaRPr sz="1400">
              <a:latin typeface="Calibri"/>
              <a:cs typeface="Calibri"/>
            </a:endParaRPr>
          </a:p>
          <a:p>
            <a:pPr algn="ctr" marR="231140">
              <a:lnSpc>
                <a:spcPct val="100000"/>
              </a:lnSpc>
              <a:spcBef>
                <a:spcPts val="960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Executive</a:t>
            </a:r>
            <a:r>
              <a:rPr dirty="0" u="sng" sz="14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Director</a:t>
            </a:r>
            <a:r>
              <a:rPr dirty="0" u="sng" sz="14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Accomplishments: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Calibri"/>
              <a:cs typeface="Calibri"/>
            </a:endParaRPr>
          </a:p>
          <a:p>
            <a:pPr marL="393065" marR="648970" indent="-228600">
              <a:lnSpc>
                <a:spcPct val="110000"/>
              </a:lnSpc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Finalized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contract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Spotless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Logistics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closed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account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with </a:t>
            </a:r>
            <a:r>
              <a:rPr dirty="0" sz="1400">
                <a:latin typeface="Calibri"/>
                <a:cs typeface="Calibri"/>
              </a:rPr>
              <a:t>StreetsPlus.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Saw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successful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transition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lapse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service</a:t>
            </a:r>
            <a:endParaRPr sz="1400">
              <a:latin typeface="Calibri"/>
              <a:cs typeface="Calibri"/>
            </a:endParaRPr>
          </a:p>
          <a:p>
            <a:pPr marL="393065" marR="170180" indent="-228600">
              <a:lnSpc>
                <a:spcPct val="109600"/>
              </a:lnSpc>
              <a:spcBef>
                <a:spcPts val="8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Presented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plan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DIB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Board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install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permanent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bathrooms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Palafox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Market.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Council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vote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2022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 city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  <a:p>
            <a:pPr marL="393065" marR="537845" indent="-228600">
              <a:lnSpc>
                <a:spcPct val="109800"/>
              </a:lnSpc>
              <a:spcBef>
                <a:spcPts val="8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Polled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downtown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merchants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about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city’s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pilot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program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bird/veo </a:t>
            </a:r>
            <a:r>
              <a:rPr dirty="0" sz="1400">
                <a:latin typeface="Calibri"/>
                <a:cs typeface="Calibri"/>
              </a:rPr>
              <a:t>scooters.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direction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board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sent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list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request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on </a:t>
            </a:r>
            <a:r>
              <a:rPr dirty="0" sz="1400">
                <a:latin typeface="Calibri"/>
                <a:cs typeface="Calibri"/>
              </a:rPr>
              <a:t>changes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made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pilot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program.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since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adjusted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program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evaluating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pilot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program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through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summer</a:t>
            </a:r>
            <a:r>
              <a:rPr dirty="0" sz="1400" spc="-20">
                <a:latin typeface="Calibri"/>
                <a:cs typeface="Calibri"/>
              </a:rPr>
              <a:t> 2022</a:t>
            </a:r>
            <a:endParaRPr sz="1400">
              <a:latin typeface="Calibri"/>
              <a:cs typeface="Calibri"/>
            </a:endParaRPr>
          </a:p>
          <a:p>
            <a:pPr marL="39306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Presented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DIBs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2023/24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goals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Urban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Development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Board</a:t>
            </a:r>
            <a:endParaRPr sz="1400">
              <a:latin typeface="Calibri"/>
              <a:cs typeface="Calibri"/>
            </a:endParaRPr>
          </a:p>
          <a:p>
            <a:pPr marL="393065" marR="214629" indent="-228600">
              <a:lnSpc>
                <a:spcPct val="109600"/>
              </a:lnSpc>
              <a:spcBef>
                <a:spcPts val="75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Began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prep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work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Friends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Downtown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Repast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Dinner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securing </a:t>
            </a:r>
            <a:r>
              <a:rPr dirty="0" sz="1400">
                <a:latin typeface="Calibri"/>
                <a:cs typeface="Calibri"/>
              </a:rPr>
              <a:t>chefs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venue.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Also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worked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UWF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Historic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Trust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bring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San</a:t>
            </a:r>
            <a:r>
              <a:rPr dirty="0" sz="1400" spc="-10">
                <a:latin typeface="Calibri"/>
                <a:cs typeface="Calibri"/>
              </a:rPr>
              <a:t> Carlos </a:t>
            </a:r>
            <a:r>
              <a:rPr dirty="0" sz="1400">
                <a:latin typeface="Calibri"/>
                <a:cs typeface="Calibri"/>
              </a:rPr>
              <a:t>exhibit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0">
                <a:latin typeface="Calibri"/>
                <a:cs typeface="Calibri"/>
              </a:rPr>
              <a:t> event.</a:t>
            </a:r>
            <a:endParaRPr sz="1400">
              <a:latin typeface="Calibri"/>
              <a:cs typeface="Calibri"/>
            </a:endParaRPr>
          </a:p>
          <a:p>
            <a:pPr marL="393065" marR="228600" indent="-228600">
              <a:lnSpc>
                <a:spcPct val="110100"/>
              </a:lnSpc>
              <a:spcBef>
                <a:spcPts val="75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Meet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staff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representative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Americans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baseline="30864" sz="1350">
                <a:latin typeface="Calibri"/>
                <a:cs typeface="Calibri"/>
              </a:rPr>
              <a:t>st</a:t>
            </a:r>
            <a:r>
              <a:rPr dirty="0" baseline="30864" sz="1350" spc="1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Settlement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Trail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walk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trail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logistics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roll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trail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summer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2022</a:t>
            </a:r>
            <a:endParaRPr sz="1400">
              <a:latin typeface="Calibri"/>
              <a:cs typeface="Calibri"/>
            </a:endParaRPr>
          </a:p>
          <a:p>
            <a:pPr marL="393065" marR="475615" indent="-228600">
              <a:lnSpc>
                <a:spcPct val="110000"/>
              </a:lnSpc>
              <a:spcBef>
                <a:spcPts val="7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Attended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FooFoo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Fest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kickoff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meeting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submitted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letter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intent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on </a:t>
            </a:r>
            <a:r>
              <a:rPr dirty="0" sz="1400">
                <a:latin typeface="Calibri"/>
                <a:cs typeface="Calibri"/>
              </a:rPr>
              <a:t>behalf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Friends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DT.</a:t>
            </a:r>
            <a:endParaRPr sz="1400">
              <a:latin typeface="Calibri"/>
              <a:cs typeface="Calibri"/>
            </a:endParaRPr>
          </a:p>
          <a:p>
            <a:pPr marL="393065" marR="226060" indent="-228600">
              <a:lnSpc>
                <a:spcPct val="109800"/>
              </a:lnSpc>
              <a:spcBef>
                <a:spcPts val="65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Held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Merchant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Townhall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business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owners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staff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go</a:t>
            </a:r>
            <a:r>
              <a:rPr dirty="0" sz="1400" spc="5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over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how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event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permitting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handled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regarding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closing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down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streets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downtown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core.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Gathered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feedback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direction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board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sent</a:t>
            </a:r>
            <a:r>
              <a:rPr dirty="0" sz="1400" spc="5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letter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requesting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changes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made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event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permitting process.</a:t>
            </a:r>
            <a:endParaRPr sz="1400">
              <a:latin typeface="Calibri"/>
              <a:cs typeface="Calibri"/>
            </a:endParaRPr>
          </a:p>
          <a:p>
            <a:pPr marL="393065" marR="462280" indent="-228600">
              <a:lnSpc>
                <a:spcPct val="110000"/>
              </a:lnSpc>
              <a:spcBef>
                <a:spcPts val="7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Met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local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doctor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bringing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new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project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downtown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that </a:t>
            </a:r>
            <a:r>
              <a:rPr dirty="0" sz="1400">
                <a:latin typeface="Calibri"/>
                <a:cs typeface="Calibri"/>
              </a:rPr>
              <a:t>mirror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‘mice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main’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Greensville,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SC.</a:t>
            </a:r>
            <a:endParaRPr sz="1400">
              <a:latin typeface="Calibri"/>
              <a:cs typeface="Calibri"/>
            </a:endParaRPr>
          </a:p>
          <a:p>
            <a:pPr marL="393065" indent="-228600">
              <a:lnSpc>
                <a:spcPct val="100000"/>
              </a:lnSpc>
              <a:spcBef>
                <a:spcPts val="244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Attended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city’s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homeless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task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force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meeting.</a:t>
            </a:r>
            <a:endParaRPr sz="1400">
              <a:latin typeface="Calibri"/>
              <a:cs typeface="Calibri"/>
            </a:endParaRPr>
          </a:p>
          <a:p>
            <a:pPr marL="393065" marR="321945" indent="-228600">
              <a:lnSpc>
                <a:spcPct val="110000"/>
              </a:lnSpc>
              <a:spcBef>
                <a:spcPts val="6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Met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staff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process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clearing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mardi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gras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beads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out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trees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post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parades.</a:t>
            </a:r>
            <a:endParaRPr sz="1400">
              <a:latin typeface="Calibri"/>
              <a:cs typeface="Calibri"/>
            </a:endParaRPr>
          </a:p>
          <a:p>
            <a:pPr marL="393065" marR="262255" indent="-228600">
              <a:lnSpc>
                <a:spcPct val="110000"/>
              </a:lnSpc>
              <a:spcBef>
                <a:spcPts val="70"/>
              </a:spcBef>
              <a:buFont typeface="Symbol"/>
              <a:buChar char=""/>
              <a:tabLst>
                <a:tab pos="393065" algn="l"/>
                <a:tab pos="393700" algn="l"/>
              </a:tabLst>
            </a:pPr>
            <a:r>
              <a:rPr dirty="0" sz="1400">
                <a:latin typeface="Calibri"/>
                <a:cs typeface="Calibri"/>
              </a:rPr>
              <a:t>Met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new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property/business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owner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Handle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what </a:t>
            </a:r>
            <a:r>
              <a:rPr dirty="0" sz="1400">
                <a:latin typeface="Calibri"/>
                <a:cs typeface="Calibri"/>
              </a:rPr>
              <a:t>services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could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provided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location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DIB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gear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open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in </a:t>
            </a:r>
            <a:r>
              <a:rPr dirty="0" sz="1400">
                <a:latin typeface="Calibri"/>
                <a:cs typeface="Calibri"/>
              </a:rPr>
              <a:t>summer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2022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30604" y="882751"/>
            <a:ext cx="5445125" cy="1459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1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Met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Trudi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Nichols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city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discuss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what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needs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business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owners </a:t>
            </a:r>
            <a:r>
              <a:rPr dirty="0" sz="1400">
                <a:latin typeface="Calibri"/>
                <a:cs typeface="Calibri"/>
              </a:rPr>
              <a:t>might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need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regards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updating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technology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city.</a:t>
            </a:r>
            <a:endParaRPr sz="1400">
              <a:latin typeface="Calibri"/>
              <a:cs typeface="Calibri"/>
            </a:endParaRPr>
          </a:p>
          <a:p>
            <a:pPr marL="240665" marR="107314" indent="-228600">
              <a:lnSpc>
                <a:spcPct val="109300"/>
              </a:lnSpc>
              <a:spcBef>
                <a:spcPts val="8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direction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board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opened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up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money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market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account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with </a:t>
            </a:r>
            <a:r>
              <a:rPr dirty="0" sz="1400">
                <a:latin typeface="Calibri"/>
                <a:cs typeface="Calibri"/>
              </a:rPr>
              <a:t>synovus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hold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excess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hand.</a:t>
            </a:r>
            <a:endParaRPr sz="14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Attended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CivicCon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Quality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Life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survey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results.</a:t>
            </a:r>
            <a:endParaRPr sz="14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Presented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several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service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organizations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DIB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38809" y="728852"/>
          <a:ext cx="4421505" cy="2075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050"/>
                <a:gridCol w="789305"/>
                <a:gridCol w="802640"/>
                <a:gridCol w="1033779"/>
              </a:tblGrid>
              <a:tr h="220345">
                <a:tc gridSpan="4">
                  <a:txBody>
                    <a:bodyPr/>
                    <a:lstStyle/>
                    <a:p>
                      <a:pPr marL="1133475">
                        <a:lnSpc>
                          <a:spcPts val="133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Estimated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Annual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DIB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Savings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8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2020/21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2021/22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Annual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"/>
                </a:tc>
              </a:tr>
              <a:tr h="191770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Salaries,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Benefits,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Taxes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102,237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tabLst>
                          <a:tab pos="34163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82,172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80"/>
                        </a:lnSpc>
                        <a:tabLst>
                          <a:tab pos="54038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20,065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Palafox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Management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26162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34163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35,000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0"/>
                        </a:lnSpc>
                        <a:tabLst>
                          <a:tab pos="6121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Board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Meetings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33337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5486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0"/>
                        </a:lnSpc>
                        <a:tabLst>
                          <a:tab pos="6121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Insurance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5"/>
                        </a:lnSpc>
                        <a:tabLst>
                          <a:tab pos="26162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16,850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5"/>
                        </a:lnSpc>
                        <a:tabLst>
                          <a:tab pos="413384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7,720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5"/>
                        </a:lnSpc>
                        <a:tabLst>
                          <a:tab pos="6121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9,130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Workers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Compensation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33337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520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511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0"/>
                        </a:lnSpc>
                        <a:tabLst>
                          <a:tab pos="6121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1,489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Verizon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33337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3,960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413384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2,196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1220"/>
                        </a:lnSpc>
                        <a:tabLst>
                          <a:tab pos="6121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1,764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Cox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33337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4,836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413384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3,876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20"/>
                        </a:lnSpc>
                        <a:tabLst>
                          <a:tab pos="71882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960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App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River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20"/>
                        </a:lnSpc>
                        <a:tabLst>
                          <a:tab pos="33337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1,222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20"/>
                        </a:lnSpc>
                        <a:tabLst>
                          <a:tab pos="520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959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20"/>
                        </a:lnSpc>
                        <a:tabLst>
                          <a:tab pos="71882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263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Annual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180"/>
                        </a:lnSpc>
                        <a:tabLst>
                          <a:tab pos="53594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44,671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28600" y="744473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 h="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251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611373" y="1004316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946907" y="873506"/>
            <a:ext cx="26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Mar </a:t>
            </a:r>
            <a:r>
              <a:rPr dirty="0" sz="600" spc="-25" b="1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658361" y="1004316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3983228" y="873506"/>
            <a:ext cx="2882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 b="1">
                <a:latin typeface="Arial"/>
                <a:cs typeface="Arial"/>
              </a:rPr>
              <a:t>Budget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704588" y="1004316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900676" y="873506"/>
            <a:ext cx="5467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$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Over </a:t>
            </a:r>
            <a:r>
              <a:rPr dirty="0" sz="600" spc="-10" b="1">
                <a:latin typeface="Arial"/>
                <a:cs typeface="Arial"/>
              </a:rPr>
              <a:t>Budget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751576" y="1004316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926328" y="873506"/>
            <a:ext cx="5861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Oct '21 - Mar </a:t>
            </a:r>
            <a:r>
              <a:rPr dirty="0" sz="600" spc="-25" b="1"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6797802" y="1004316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5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7036561" y="873506"/>
            <a:ext cx="4616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YTD </a:t>
            </a:r>
            <a:r>
              <a:rPr dirty="0" sz="600" spc="-10" b="1">
                <a:latin typeface="Arial"/>
                <a:cs typeface="Arial"/>
              </a:rPr>
              <a:t>Budget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7844790" y="1004316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8040878" y="873506"/>
            <a:ext cx="5467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$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Over </a:t>
            </a:r>
            <a:r>
              <a:rPr dirty="0" sz="600" spc="-10" b="1">
                <a:latin typeface="Arial"/>
                <a:cs typeface="Arial"/>
              </a:rPr>
              <a:t>Budget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8891016" y="1004316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5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9077959" y="873506"/>
            <a:ext cx="5676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Annual</a:t>
            </a:r>
            <a:r>
              <a:rPr dirty="0" sz="600" spc="-4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Budget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24865" y="1039621"/>
            <a:ext cx="966469" cy="2070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30504" marR="5080" indent="-218440">
              <a:lnSpc>
                <a:spcPts val="710"/>
              </a:lnSpc>
              <a:spcBef>
                <a:spcPts val="130"/>
              </a:spcBef>
            </a:pPr>
            <a:r>
              <a:rPr dirty="0" sz="600" b="1">
                <a:latin typeface="Arial"/>
                <a:cs typeface="Arial"/>
              </a:rPr>
              <a:t>Ordinary </a:t>
            </a:r>
            <a:r>
              <a:rPr dirty="0" sz="600" spc="-10" b="1">
                <a:latin typeface="Arial"/>
                <a:cs typeface="Arial"/>
              </a:rPr>
              <a:t>Income/Expense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Income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8" name="object 18" descr=""/>
          <p:cNvGraphicFramePr>
            <a:graphicFrameLocks noGrp="1"/>
          </p:cNvGraphicFramePr>
          <p:nvPr/>
        </p:nvGraphicFramePr>
        <p:xfrm>
          <a:off x="427202" y="1237086"/>
          <a:ext cx="9421495" cy="607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4400"/>
                <a:gridCol w="939164"/>
                <a:gridCol w="108585"/>
                <a:gridCol w="938529"/>
                <a:gridCol w="108585"/>
                <a:gridCol w="689610"/>
                <a:gridCol w="250189"/>
                <a:gridCol w="108585"/>
                <a:gridCol w="938529"/>
                <a:gridCol w="108585"/>
                <a:gridCol w="939164"/>
                <a:gridCol w="108584"/>
                <a:gridCol w="938529"/>
                <a:gridCol w="108584"/>
                <a:gridCol w="957579"/>
              </a:tblGrid>
              <a:tr h="88265">
                <a:tc>
                  <a:txBody>
                    <a:bodyPr/>
                    <a:lstStyle/>
                    <a:p>
                      <a:pPr marL="237490">
                        <a:lnSpc>
                          <a:spcPts val="6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1301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Co-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Op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Participation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5,313.87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4,800.83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513.04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25,217.03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28,805.02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0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3,587.99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04850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57,610.00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4010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Ad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Valorem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Revenue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51,588.25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51,588.25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309,529.50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309,529.50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619,059.00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4015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CRA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Interlocal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357,534.39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357,534.00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0.39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6230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357,534.00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4020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Website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Membership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Map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140.00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 marR="1143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1295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Program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Revenue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7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4030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Vendor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Payments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845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63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63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5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78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9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Program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Revenue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23189">
                <a:tc>
                  <a:txBody>
                    <a:bodyPr/>
                    <a:lstStyle/>
                    <a:p>
                      <a:pPr marL="237490">
                        <a:lnSpc>
                          <a:spcPts val="635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4040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DPMD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Cleaning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Reimbursement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6,641.00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2,767.25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3,873.75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35,739.88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16,603.50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19,136.38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33,207.00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4085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 LTU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 Sidewalk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Pressure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Washing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6,475.00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3,225.02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11760">
                <a:tc>
                  <a:txBody>
                    <a:bodyPr/>
                    <a:lstStyle/>
                    <a:p>
                      <a:pPr marL="237490">
                        <a:lnSpc>
                          <a:spcPts val="69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4900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Sales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Tax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Collected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1,275.37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14680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1,275.37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5,856.21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5,856.21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82,122.75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68,031.33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14,091.42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818,516.04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766,222.02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52,294.02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1,174,410.00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Gross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Profit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82,122.75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68,031.33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14,091.42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818,516.04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766,222.02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52,294.02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1,174,410.00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2090">
                <a:tc>
                  <a:txBody>
                    <a:bodyPr/>
                    <a:lstStyle/>
                    <a:p>
                      <a:pPr marL="128270">
                        <a:lnSpc>
                          <a:spcPts val="715"/>
                        </a:lnSpc>
                        <a:spcBef>
                          <a:spcPts val="229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Expense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237490">
                        <a:lnSpc>
                          <a:spcPts val="63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3001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Compactor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Waste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Services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5,836.79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4,441.58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1,395.21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36,561.11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26,649.52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9,911.59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1143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53,299.00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3002 ꞏ City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Compactor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Build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Repayment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3004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Compactor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Security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Fees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87.84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291.67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203.83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527.04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1,749.98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1,222.94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3007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Compactor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Electric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67.58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25.60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290.92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405.52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114.60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811.00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5000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CRA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Interlocal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Payment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457,534.39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457,535.00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20">
                          <a:latin typeface="Arial"/>
                          <a:cs typeface="Arial"/>
                        </a:rPr>
                        <a:t>0.61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457,535.00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8435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5001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Salaries,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Benefits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Taxes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63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5003.5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403(b)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Employer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Contribution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906.96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25780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906.96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814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3,799.29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47370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052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3,799.29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84200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11760">
                <a:tc>
                  <a:txBody>
                    <a:bodyPr/>
                    <a:lstStyle/>
                    <a:p>
                      <a:pPr algn="r" marR="372110">
                        <a:lnSpc>
                          <a:spcPts val="69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5001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Salaries,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Benefits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Taxes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8,113.22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9,481.38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51155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1,368.16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36,068.08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41,086.02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5,017.94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82,172.00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89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5001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Salaries,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Benefits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Taxes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9,020.18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9,481.38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461.20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39,867.37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41,086.02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1,218.65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82,172.00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23825">
                <a:tc>
                  <a:txBody>
                    <a:bodyPr/>
                    <a:lstStyle/>
                    <a:p>
                      <a:pPr marL="237490">
                        <a:lnSpc>
                          <a:spcPts val="635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5006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Board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Meetings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20.83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125.02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125.02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5007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Meeting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5009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Bank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Charges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20">
                          <a:latin typeface="Arial"/>
                          <a:cs typeface="Arial"/>
                        </a:rPr>
                        <a:t>5.67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72.00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-177.98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5005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Workers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Comp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Insurance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-121.00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42.58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-163.58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7.00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255.52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-248.52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5030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Insurance-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General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Liability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724.42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643.33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81.09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4,346.52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3,860.02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486.50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7,720.00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Interest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Expense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5012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Office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Rent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1,274.85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1,278.75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20">
                          <a:latin typeface="Arial"/>
                          <a:cs typeface="Arial"/>
                        </a:rPr>
                        <a:t>3.90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8,961.08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7,672.50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1,288.58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15,345.00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5013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Office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Supplies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824.82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741.49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2,725.03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2,225.01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5014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Office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Equipment/Software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324.40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92.27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2,174.05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325.93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5015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Postage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23.20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76.78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5016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Telecommunications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441.75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666.67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224.92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2,668.98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3,999.98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1,331.00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5017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Website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Support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1,312.50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1,187.48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5018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Website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Hosting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7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5018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Website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Hosting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135.00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78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73.33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622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403.19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8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1,250.02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846.83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89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5018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Website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Hosting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135.00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73.33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403.19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1,250.02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846.83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23825">
                <a:tc>
                  <a:txBody>
                    <a:bodyPr/>
                    <a:lstStyle/>
                    <a:p>
                      <a:pPr marL="237490">
                        <a:lnSpc>
                          <a:spcPts val="635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5019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Computer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Support/Email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Leasing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178.18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30.15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1,026.58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1,250.02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223.44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5020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Dues,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Subscriptions,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Publicatio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9.99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166.67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156.68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644.95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355.03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5021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Travel Entertainment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Educ.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107.08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492.92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5022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Repair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Maintenance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43.00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5023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Marketing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Consultants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7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5023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Marketing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Consultants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931.25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4,076.00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3,144.75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24,710.50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24,456.00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46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254.50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1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48,912.00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89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5023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Marketing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Consultants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931.25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4,076.00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146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3,144.75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24,710.50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24,456.00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254.50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48,912.00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23825">
                <a:tc>
                  <a:txBody>
                    <a:bodyPr/>
                    <a:lstStyle/>
                    <a:p>
                      <a:pPr marL="237490">
                        <a:lnSpc>
                          <a:spcPts val="635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5024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Bookkeeping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1468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4,866.00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1,134.00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5025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Audit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979.17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979.17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11,750.00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5,874.98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5,875.02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11,750.00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5026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Legal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Counsel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7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5026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Legal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Counsel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380.00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0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708.33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14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328.33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8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4,440.00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8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4,250.02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46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189.98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89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5026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Legal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Counsel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380.00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708.33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328.33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4,440.00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4,250.02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189.98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23825">
                <a:tc>
                  <a:txBody>
                    <a:bodyPr/>
                    <a:lstStyle/>
                    <a:p>
                      <a:pPr marL="237490">
                        <a:lnSpc>
                          <a:spcPts val="635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5027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Economic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Development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7,668.27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4,113.67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3,554.60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22,774.51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24,681.98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1,907.47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55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49,364.00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/>
                </a:tc>
              </a:tr>
              <a:tr h="89535">
                <a:tc>
                  <a:txBody>
                    <a:bodyPr/>
                    <a:lstStyle/>
                    <a:p>
                      <a:pPr marL="23749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5029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Donation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Friends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Downtown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0805">
                <a:tc>
                  <a:txBody>
                    <a:bodyPr/>
                    <a:lstStyle/>
                    <a:p>
                      <a:pPr marL="237490">
                        <a:lnSpc>
                          <a:spcPts val="6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5227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PPD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Security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9690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61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8435">
                <a:tc>
                  <a:txBody>
                    <a:bodyPr/>
                    <a:lstStyle/>
                    <a:p>
                      <a:pPr marL="237490">
                        <a:lnSpc>
                          <a:spcPts val="67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63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Project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Mgmt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3,998.07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4,038.45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57834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40.38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17,324.97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17,500.00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175.03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91795">
                        <a:lnSpc>
                          <a:spcPts val="655"/>
                        </a:lnSpc>
                        <a:spcBef>
                          <a:spcPts val="5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89535">
                <a:tc>
                  <a:txBody>
                    <a:bodyPr/>
                    <a:lstStyle/>
                    <a:p>
                      <a:pPr marL="34671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6003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Permits /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Street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Closure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34671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6004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Portable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Toilet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Rental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2,600.00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649.98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34671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6005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Anniversary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Celebration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8265">
                <a:tc>
                  <a:txBody>
                    <a:bodyPr/>
                    <a:lstStyle/>
                    <a:p>
                      <a:pPr algn="r" marR="372745">
                        <a:lnSpc>
                          <a:spcPts val="6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6006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Farm Visit-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Mileage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Reimburseme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0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60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60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0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8475">
                        <a:lnSpc>
                          <a:spcPts val="6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 descr=""/>
          <p:cNvSpPr/>
          <p:nvPr/>
        </p:nvSpPr>
        <p:spPr>
          <a:xfrm>
            <a:off x="2611373" y="1797557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3658361" y="1797557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4704588" y="1797557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5751576" y="1797557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6797802" y="1797557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7844790" y="1797557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8891016" y="1797557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2611373" y="348538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3658361" y="348538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4704588" y="348538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5751576" y="3485388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6797802" y="3485388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7844790" y="3485388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8891016" y="3485388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2611373" y="496976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3658361" y="496976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4704588" y="496976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5751576" y="4969764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6797802" y="4969764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7844790" y="4969764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8891016" y="4969764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2611373" y="5734811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3658361" y="5734811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4704588" y="5734811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5751576" y="5734811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6797802" y="5734811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7844790" y="5734811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8891016" y="5734811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2611373" y="632002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3658361" y="632002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4704588" y="632002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5751576" y="6320028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6797802" y="6320028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7844790" y="6320028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/>
          <p:nvPr/>
        </p:nvSpPr>
        <p:spPr>
          <a:xfrm>
            <a:off x="8891016" y="6320028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 txBox="1"/>
          <p:nvPr/>
        </p:nvSpPr>
        <p:spPr>
          <a:xfrm>
            <a:off x="3194555" y="210565"/>
            <a:ext cx="3667125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75">
              <a:lnSpc>
                <a:spcPts val="1305"/>
              </a:lnSpc>
              <a:spcBef>
                <a:spcPts val="95"/>
              </a:spcBef>
            </a:pPr>
            <a:r>
              <a:rPr dirty="0" sz="1100" spc="-10" b="1">
                <a:latin typeface="Arial"/>
                <a:cs typeface="Arial"/>
              </a:rPr>
              <a:t>DOWNTOWN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IMPROVEMENT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BOARD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305"/>
              </a:lnSpc>
            </a:pPr>
            <a:r>
              <a:rPr dirty="0" sz="1100" b="1">
                <a:latin typeface="Arial"/>
                <a:cs typeface="Arial"/>
              </a:rPr>
              <a:t>Profit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Loss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Budget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Performance-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Mgmt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Use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Only</a:t>
            </a:r>
            <a:endParaRPr sz="11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235"/>
              </a:spcBef>
            </a:pPr>
            <a:r>
              <a:rPr dirty="0" sz="800" b="1">
                <a:latin typeface="Arial"/>
                <a:cs typeface="Arial"/>
              </a:rPr>
              <a:t>March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2022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215900" y="602995"/>
            <a:ext cx="5295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Accrual</a:t>
            </a:r>
            <a:r>
              <a:rPr dirty="0" sz="600" spc="-3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Basis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28600" y="744473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 h="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251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08743" y="893424"/>
          <a:ext cx="9621520" cy="2681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2840"/>
                <a:gridCol w="939164"/>
                <a:gridCol w="108585"/>
                <a:gridCol w="938530"/>
                <a:gridCol w="108585"/>
                <a:gridCol w="939164"/>
                <a:gridCol w="108585"/>
                <a:gridCol w="938530"/>
                <a:gridCol w="108584"/>
                <a:gridCol w="939165"/>
                <a:gridCol w="108584"/>
                <a:gridCol w="938529"/>
                <a:gridCol w="108584"/>
                <a:gridCol w="939165"/>
              </a:tblGrid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Mar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665"/>
                        </a:lnSpc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$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Oct '21 - Mar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YTD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$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6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970">
                <a:tc>
                  <a:txBody>
                    <a:bodyPr/>
                    <a:lstStyle/>
                    <a:p>
                      <a:pPr marL="565150">
                        <a:lnSpc>
                          <a:spcPts val="635"/>
                        </a:lnSpc>
                        <a:spcBef>
                          <a:spcPts val="37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6007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1,259.60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1,666.67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407.07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10,825.40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9,999.98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825.42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ts val="655"/>
                        </a:lnSpc>
                        <a:spcBef>
                          <a:spcPts val="359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571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6008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PMkt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Card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Fees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84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Sales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Tax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Interest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App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Fee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1,393.29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1,268.29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1,393.29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643.29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6012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Security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3,036.00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3,300.00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264.00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6,600.00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11760">
                <a:tc>
                  <a:txBody>
                    <a:bodyPr/>
                    <a:lstStyle/>
                    <a:p>
                      <a:pPr marL="565150">
                        <a:lnSpc>
                          <a:spcPts val="69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1,850.00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1,850.00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3,062.45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8,037.55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22,200.00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6000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6,650.96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9,355.13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2,704.17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38,754.61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49,399.92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10,645.31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212090">
                <a:tc>
                  <a:txBody>
                    <a:bodyPr/>
                    <a:lstStyle/>
                    <a:p>
                      <a:pPr marL="455930">
                        <a:lnSpc>
                          <a:spcPts val="715"/>
                        </a:lnSpc>
                        <a:spcBef>
                          <a:spcPts val="229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7000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Ambassador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Program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565150">
                        <a:lnSpc>
                          <a:spcPts val="63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7001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Ambassador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Program</a:t>
                      </a:r>
                      <a:r>
                        <a:rPr dirty="0" sz="6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Labor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9,295.64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13,282.58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51155">
                        <a:lnSpc>
                          <a:spcPts val="65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3,986.94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74,939.53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79,695.52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ts val="65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4,755.99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4925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159,391.00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</a:tr>
              <a:tr h="111760">
                <a:tc>
                  <a:txBody>
                    <a:bodyPr/>
                    <a:lstStyle/>
                    <a:p>
                      <a:pPr marL="565150">
                        <a:lnSpc>
                          <a:spcPts val="69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7000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Ambassador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 Program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Other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10,993.62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10,993.62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10,993.62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10,993.62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8910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7000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Ambassador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Program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20,289.26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13,282.58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7,006.68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85,933.15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79,695.52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6,237.63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159,391.00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146050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5041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Pressure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Washing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6,475.00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Expense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69,734.94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57,124.26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12,610.68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789,504.76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777,747.44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11,757.32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1,174,410.00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Ordinary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12,387.81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10,907.07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1,480.74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29,011.28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11,525.42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40,536.70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128270">
                        <a:lnSpc>
                          <a:spcPts val="625"/>
                        </a:lnSpc>
                        <a:spcBef>
                          <a:spcPts val="229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Income/Expense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3200">
                <a:tc>
                  <a:txBody>
                    <a:bodyPr/>
                    <a:lstStyle/>
                    <a:p>
                      <a:pPr marL="237490">
                        <a:lnSpc>
                          <a:spcPts val="69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ts val="71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4980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Sales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Tax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Collection</a:t>
                      </a:r>
                      <a:r>
                        <a:rPr dirty="0" sz="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Allowance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Other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12,417.81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10,907.07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1,510.74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29,137.73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11,525.42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40,663.15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20" b="1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611373" y="161772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658361" y="161772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704588" y="161772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51576" y="1617725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6797802" y="1617725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7844790" y="1617725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891016" y="1617725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611373" y="2113026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658361" y="2113026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4704588" y="2113026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751576" y="2113026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797802" y="2113026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7844790" y="2113026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91016" y="2113026"/>
            <a:ext cx="734060" cy="0"/>
          </a:xfrm>
          <a:custGeom>
            <a:avLst/>
            <a:gdLst/>
            <a:ahLst/>
            <a:cxnLst/>
            <a:rect l="l" t="t" r="r" b="b"/>
            <a:pathLst>
              <a:path w="734059" h="0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611373" y="3557015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658361" y="3557015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04588" y="3557015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5751576" y="3557015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797802" y="3557015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5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7844790" y="3557015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3194555" y="210565"/>
            <a:ext cx="3667125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75">
              <a:lnSpc>
                <a:spcPts val="1305"/>
              </a:lnSpc>
              <a:spcBef>
                <a:spcPts val="95"/>
              </a:spcBef>
            </a:pPr>
            <a:r>
              <a:rPr dirty="0" sz="1100" spc="-10" b="1">
                <a:latin typeface="Arial"/>
                <a:cs typeface="Arial"/>
              </a:rPr>
              <a:t>DOWNTOWN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IMPROVEMENT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BOARD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305"/>
              </a:lnSpc>
            </a:pPr>
            <a:r>
              <a:rPr dirty="0" sz="1100" b="1">
                <a:latin typeface="Arial"/>
                <a:cs typeface="Arial"/>
              </a:rPr>
              <a:t>Profit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Loss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Budget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Performance-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Mgmt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Use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Only</a:t>
            </a:r>
            <a:endParaRPr sz="11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235"/>
              </a:spcBef>
            </a:pPr>
            <a:r>
              <a:rPr dirty="0" sz="800" b="1">
                <a:latin typeface="Arial"/>
                <a:cs typeface="Arial"/>
              </a:rPr>
              <a:t>March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2022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15900" y="602995"/>
            <a:ext cx="5295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Accrual</a:t>
            </a:r>
            <a:r>
              <a:rPr dirty="0" sz="600" spc="-3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Basis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28600" y="744473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 h="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251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08831" y="893424"/>
          <a:ext cx="9621520" cy="2816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2840"/>
                <a:gridCol w="939164"/>
                <a:gridCol w="108585"/>
                <a:gridCol w="640714"/>
                <a:gridCol w="298450"/>
                <a:gridCol w="108585"/>
                <a:gridCol w="939164"/>
                <a:gridCol w="108585"/>
                <a:gridCol w="938530"/>
                <a:gridCol w="108584"/>
                <a:gridCol w="939165"/>
                <a:gridCol w="108584"/>
                <a:gridCol w="938529"/>
                <a:gridCol w="108584"/>
                <a:gridCol w="939165"/>
              </a:tblGrid>
              <a:tr h="110489">
                <a:tc gridSpan="2">
                  <a:txBody>
                    <a:bodyPr/>
                    <a:lstStyle/>
                    <a:p>
                      <a:pPr algn="r" marR="340995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Mar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$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Oct '21 - Mar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YTD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$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66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6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Budget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705">
                <a:tc gridSpan="2">
                  <a:txBody>
                    <a:bodyPr/>
                    <a:lstStyle/>
                    <a:p>
                      <a:pPr marL="346075" marR="2264410" indent="-218440">
                        <a:lnSpc>
                          <a:spcPts val="710"/>
                        </a:lnSpc>
                        <a:spcBef>
                          <a:spcPts val="409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Ordinary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Income/Expense</a:t>
                      </a:r>
                      <a:r>
                        <a:rPr dirty="0" sz="60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55930">
                        <a:lnSpc>
                          <a:spcPts val="68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Program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Revenue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565150">
                        <a:lnSpc>
                          <a:spcPts val="715"/>
                        </a:lnSpc>
                        <a:tabLst>
                          <a:tab pos="2736215" algn="l"/>
                        </a:tabLst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4030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Vendor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Payments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3401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479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Program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Revenue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Gross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Profit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19,495.00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8,333.33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11,161.67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89,516.45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50,000.02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39,516.43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46075">
                        <a:lnSpc>
                          <a:spcPts val="625"/>
                        </a:lnSpc>
                        <a:spcBef>
                          <a:spcPts val="229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Expense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0975">
                <a:tc>
                  <a:txBody>
                    <a:bodyPr/>
                    <a:lstStyle/>
                    <a:p>
                      <a:pPr marL="455930">
                        <a:lnSpc>
                          <a:spcPts val="695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565150">
                        <a:lnSpc>
                          <a:spcPts val="63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Project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Mgmt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7592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2,596.17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3695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2,916.67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14655">
                        <a:lnSpc>
                          <a:spcPts val="65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320.50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11,250.07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3401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17,499.98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ts val="65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6,249.91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55600">
                        <a:lnSpc>
                          <a:spcPts val="65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6003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Permits /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Street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Closure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0292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942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512.50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6004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Portable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Toilet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Rental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78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2,600.00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649.98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6005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Anniversary</a:t>
                      </a:r>
                      <a:r>
                        <a:rPr dirty="0" sz="6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Celebration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03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83.33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500.02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6006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Farm Visit-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Mileage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Reimburseme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03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249.98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6007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1,259.60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5369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1,666.67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407.07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10,825.40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9,999.98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825.42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20,000.00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6008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PMkt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Credit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Card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 b="1">
                          <a:latin typeface="Arial"/>
                          <a:cs typeface="Arial"/>
                        </a:rPr>
                        <a:t>Fees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78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125.00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125.00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69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750.00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1,500.00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6010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Sales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Tax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Interest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783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416.67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2,499.98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5,000.00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9535">
                <a:tc>
                  <a:txBody>
                    <a:bodyPr/>
                    <a:lstStyle/>
                    <a:p>
                      <a:pPr marL="565150">
                        <a:lnSpc>
                          <a:spcPts val="61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6011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App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Program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 b="1">
                          <a:latin typeface="Arial"/>
                          <a:cs typeface="Arial"/>
                        </a:rPr>
                        <a:t>Fee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037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87.50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87.50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610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0055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525.00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610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525.00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610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1,050.00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11760">
                <a:tc>
                  <a:txBody>
                    <a:bodyPr/>
                    <a:lstStyle/>
                    <a:p>
                      <a:pPr marL="565150">
                        <a:lnSpc>
                          <a:spcPts val="69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6012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Market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Security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ts val="675"/>
                        </a:lnSpc>
                      </a:pPr>
                      <a:r>
                        <a:rPr dirty="0" sz="600" spc="-20">
                          <a:latin typeface="Arial"/>
                          <a:cs typeface="Arial"/>
                        </a:rPr>
                        <a:t>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1783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550.00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550.00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3,036.00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3,300.00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ts val="67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264.00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ts val="675"/>
                        </a:lnSpc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6,600.00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57480"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6000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ꞏ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Palafox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Market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3,855.77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6,429.18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2,573.41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28,223.97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38,574.92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10,350.95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78,350.00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Expense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3,855.77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6,429.18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2,573.41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28,223.97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38,574.92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600" spc="-10">
                          <a:latin typeface="Arial"/>
                          <a:cs typeface="Arial"/>
                        </a:rPr>
                        <a:t>10,350.95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78,350.00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Ordinary</a:t>
                      </a:r>
                      <a:r>
                        <a:rPr dirty="0" sz="6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15,639.23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1,904.15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13,735.08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61,292.48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11,425.10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49,867.38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00" spc="-10">
                          <a:latin typeface="Arial"/>
                          <a:cs typeface="Arial"/>
                        </a:rPr>
                        <a:t>21,650.00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6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latin typeface="Arial"/>
                          <a:cs typeface="Arial"/>
                        </a:rPr>
                        <a:t>Income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15,639.23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1,904.15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13,735.08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61,292.48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11,425.10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49,867.38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600" spc="-10" b="1">
                          <a:latin typeface="Arial"/>
                          <a:cs typeface="Arial"/>
                        </a:rPr>
                        <a:t>21,650.00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611373" y="143789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704588" y="143789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751576" y="143789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6797802" y="143789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844790" y="1437894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891016" y="1437894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611373" y="305790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658361" y="3057905"/>
            <a:ext cx="653415" cy="0"/>
          </a:xfrm>
          <a:custGeom>
            <a:avLst/>
            <a:gdLst/>
            <a:ahLst/>
            <a:cxnLst/>
            <a:rect l="l" t="t" r="r" b="b"/>
            <a:pathLst>
              <a:path w="653414" h="0">
                <a:moveTo>
                  <a:pt x="0" y="0"/>
                </a:moveTo>
                <a:lnTo>
                  <a:pt x="6530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4704588" y="305790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5751576" y="305790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797802" y="3057905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7844790" y="3057905"/>
            <a:ext cx="689610" cy="0"/>
          </a:xfrm>
          <a:custGeom>
            <a:avLst/>
            <a:gdLst/>
            <a:ahLst/>
            <a:cxnLst/>
            <a:rect l="l" t="t" r="r" b="b"/>
            <a:pathLst>
              <a:path w="689609" h="0">
                <a:moveTo>
                  <a:pt x="0" y="0"/>
                </a:moveTo>
                <a:lnTo>
                  <a:pt x="689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91016" y="3057905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 h="0">
                <a:moveTo>
                  <a:pt x="0" y="0"/>
                </a:moveTo>
                <a:lnTo>
                  <a:pt x="697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611373" y="3691128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658361" y="3691128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4704588" y="3691128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5751576" y="3691128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797802" y="3691128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5" h="0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7844790" y="3691128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 h="0">
                <a:moveTo>
                  <a:pt x="0" y="0"/>
                </a:moveTo>
                <a:lnTo>
                  <a:pt x="938022" y="0"/>
                </a:lnTo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3194555" y="210565"/>
            <a:ext cx="3667125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75">
              <a:lnSpc>
                <a:spcPts val="1305"/>
              </a:lnSpc>
              <a:spcBef>
                <a:spcPts val="95"/>
              </a:spcBef>
            </a:pPr>
            <a:r>
              <a:rPr dirty="0" sz="1100" spc="-10" b="1">
                <a:latin typeface="Arial"/>
                <a:cs typeface="Arial"/>
              </a:rPr>
              <a:t>DOWNTOWN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IMPROVEMENT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BOARD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305"/>
              </a:lnSpc>
            </a:pPr>
            <a:r>
              <a:rPr dirty="0" sz="1100" b="1">
                <a:latin typeface="Arial"/>
                <a:cs typeface="Arial"/>
              </a:rPr>
              <a:t>Profit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Loss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Budget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Performance-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Mgmt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Use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Only</a:t>
            </a:r>
            <a:endParaRPr sz="11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235"/>
              </a:spcBef>
            </a:pPr>
            <a:r>
              <a:rPr dirty="0" sz="800" b="1">
                <a:latin typeface="Arial"/>
                <a:cs typeface="Arial"/>
              </a:rPr>
              <a:t>March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2022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15900" y="602995"/>
            <a:ext cx="5295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Accrual</a:t>
            </a:r>
            <a:r>
              <a:rPr dirty="0" sz="600" spc="-3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Basis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33983" y="679704"/>
          <a:ext cx="5722620" cy="4436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840"/>
                <a:gridCol w="1882139"/>
                <a:gridCol w="3191510"/>
              </a:tblGrid>
              <a:tr h="214629">
                <a:tc gridSpan="3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Verdana"/>
                          <a:cs typeface="Verdana"/>
                        </a:rPr>
                        <a:t>DIB</a:t>
                      </a:r>
                      <a:r>
                        <a:rPr dirty="0" sz="1100" spc="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14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1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60">
                          <a:latin typeface="Verdana"/>
                          <a:cs typeface="Verdana"/>
                        </a:rPr>
                        <a:t>Mar</a:t>
                      </a:r>
                      <a:r>
                        <a:rPr dirty="0" sz="11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 spc="-25">
                          <a:latin typeface="Verdana"/>
                          <a:cs typeface="Verdana"/>
                        </a:rPr>
                        <a:t>22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50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4150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u="sng" sz="11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Description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u="sng" sz="11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DIB</a:t>
                      </a:r>
                      <a:r>
                        <a:rPr dirty="0" u="sng" sz="1100" spc="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Notes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Income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-10" i="1">
                          <a:latin typeface="Calibri"/>
                          <a:cs typeface="Calibri"/>
                        </a:rPr>
                        <a:t>Overview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$14,000</a:t>
                      </a:r>
                      <a:r>
                        <a:rPr dirty="0" sz="1100" spc="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1100" spc="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1301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Co-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Op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Participation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$500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4030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Palafox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Market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$11,000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Over Budget (Budget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Amendment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needed)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4040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DPMD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Reimbursement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R="1079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Expense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6DF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6DF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6DFB3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Expense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R="38100">
                        <a:lnSpc>
                          <a:spcPct val="100000"/>
                        </a:lnSpc>
                      </a:pPr>
                      <a:r>
                        <a:rPr dirty="0" sz="1100" spc="-10" i="1">
                          <a:latin typeface="Calibri"/>
                          <a:cs typeface="Calibri"/>
                        </a:rPr>
                        <a:t>Overview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0" marR="157480" indent="-449580">
                        <a:lnSpc>
                          <a:spcPct val="110000"/>
                        </a:lnSpc>
                        <a:spcBef>
                          <a:spcPts val="795"/>
                        </a:spcBef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$12,600 Over Budget</a:t>
                      </a:r>
                      <a:r>
                        <a:rPr dirty="0" sz="1100" spc="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(Two</a:t>
                      </a:r>
                      <a:r>
                        <a:rPr dirty="0" sz="11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Cleaning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Bills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March,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A1ST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Donation</a:t>
                      </a:r>
                      <a:r>
                        <a:rPr dirty="0" sz="11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100" spc="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PPD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QTR </a:t>
                      </a:r>
                      <a:r>
                        <a:rPr dirty="0" sz="1100" spc="-10" i="1">
                          <a:latin typeface="Calibri"/>
                          <a:cs typeface="Calibri"/>
                        </a:rPr>
                        <a:t>Invoice)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5001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Salaries,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Benefits &amp;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Taxes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$460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5023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Marketing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$2,500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Under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5027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Economic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Development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$3,500 Over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Budget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(A1ST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Donation)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6000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Palafox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Market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$2,700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7000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Ambassador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Program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$7,000 Over budget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(Two Bills paid for in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March)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610615"/>
            <a:ext cx="371982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Treasurer’s</a:t>
            </a:r>
            <a:r>
              <a:rPr dirty="0" spc="-80"/>
              <a:t> </a:t>
            </a:r>
            <a:r>
              <a:rPr dirty="0"/>
              <a:t>Report</a:t>
            </a:r>
            <a:r>
              <a:rPr dirty="0" spc="-80"/>
              <a:t> </a:t>
            </a:r>
            <a:r>
              <a:rPr dirty="0"/>
              <a:t>-</a:t>
            </a:r>
            <a:r>
              <a:rPr dirty="0" spc="-75"/>
              <a:t> </a:t>
            </a:r>
            <a:r>
              <a:rPr dirty="0" spc="-25"/>
              <a:t>DIB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713231" y="1108202"/>
            <a:ext cx="6347460" cy="18415"/>
          </a:xfrm>
          <a:custGeom>
            <a:avLst/>
            <a:gdLst/>
            <a:ahLst/>
            <a:cxnLst/>
            <a:rect l="l" t="t" r="r" b="b"/>
            <a:pathLst>
              <a:path w="6347459" h="18415">
                <a:moveTo>
                  <a:pt x="6347206" y="0"/>
                </a:moveTo>
                <a:lnTo>
                  <a:pt x="0" y="0"/>
                </a:lnTo>
                <a:lnTo>
                  <a:pt x="0" y="18288"/>
                </a:lnTo>
                <a:lnTo>
                  <a:pt x="6347206" y="18288"/>
                </a:lnTo>
                <a:lnTo>
                  <a:pt x="6347206" y="0"/>
                </a:lnTo>
                <a:close/>
              </a:path>
            </a:pathLst>
          </a:custGeom>
          <a:solidFill>
            <a:srgbClr val="39A4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18819" y="1182370"/>
            <a:ext cx="3163570" cy="1689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solidFill>
                  <a:srgbClr val="404040"/>
                </a:solidFill>
                <a:latin typeface="Cambria"/>
                <a:cs typeface="Cambria"/>
              </a:rPr>
              <a:t>MEMORANDUM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404040"/>
                </a:solidFill>
                <a:latin typeface="Cambria"/>
                <a:cs typeface="Cambria"/>
              </a:rPr>
              <a:t>To:</a:t>
            </a:r>
            <a:r>
              <a:rPr dirty="0" sz="1400" spc="-15" b="1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"/>
                <a:cs typeface="Cambria"/>
              </a:rPr>
              <a:t>DIB</a:t>
            </a:r>
            <a:r>
              <a:rPr dirty="0" sz="1400" spc="-1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 spc="-20">
                <a:solidFill>
                  <a:srgbClr val="404040"/>
                </a:solidFill>
                <a:latin typeface="Cambria"/>
                <a:cs typeface="Cambria"/>
              </a:rPr>
              <a:t>Board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00" b="1">
                <a:solidFill>
                  <a:srgbClr val="404040"/>
                </a:solidFill>
                <a:latin typeface="Cambria"/>
                <a:cs typeface="Cambria"/>
              </a:rPr>
              <a:t>From:</a:t>
            </a:r>
            <a:r>
              <a:rPr dirty="0" sz="1400" spc="-40" b="1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"/>
                <a:cs typeface="Cambria"/>
              </a:rPr>
              <a:t>Walker</a:t>
            </a:r>
            <a:r>
              <a:rPr dirty="0" sz="1400" spc="-35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"/>
                <a:cs typeface="Cambria"/>
              </a:rPr>
              <a:t>Wilson,</a:t>
            </a:r>
            <a:r>
              <a:rPr dirty="0" sz="1400" spc="-2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"/>
                <a:cs typeface="Cambria"/>
              </a:rPr>
              <a:t>Executive</a:t>
            </a:r>
            <a:r>
              <a:rPr dirty="0" sz="1400" spc="-35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ambria"/>
                <a:cs typeface="Cambria"/>
              </a:rPr>
              <a:t>Director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400" b="1">
                <a:solidFill>
                  <a:srgbClr val="404040"/>
                </a:solidFill>
                <a:latin typeface="Cambria"/>
                <a:cs typeface="Cambria"/>
              </a:rPr>
              <a:t>Subject:</a:t>
            </a:r>
            <a:r>
              <a:rPr dirty="0" sz="1400" spc="-40" b="1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"/>
                <a:cs typeface="Cambria"/>
              </a:rPr>
              <a:t>Treasurer’s</a:t>
            </a:r>
            <a:r>
              <a:rPr dirty="0" sz="1400" spc="-35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ambria"/>
                <a:cs typeface="Cambria"/>
              </a:rPr>
              <a:t>Report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b="1">
                <a:solidFill>
                  <a:srgbClr val="404040"/>
                </a:solidFill>
                <a:latin typeface="Cambria"/>
                <a:cs typeface="Cambria"/>
              </a:rPr>
              <a:t>Date:</a:t>
            </a:r>
            <a:r>
              <a:rPr dirty="0" sz="1400" spc="-15" b="1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ambria"/>
                <a:cs typeface="Cambria"/>
              </a:rPr>
              <a:t>April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18819" y="3380358"/>
            <a:ext cx="2726055" cy="448309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639"/>
              </a:lnSpc>
              <a:spcBef>
                <a:spcPts val="190"/>
              </a:spcBef>
            </a:pP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Total</a:t>
            </a:r>
            <a:r>
              <a:rPr dirty="0" sz="1400" spc="-1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Income</a:t>
            </a:r>
            <a:r>
              <a:rPr dirty="0" sz="1400" spc="-1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DIB</a:t>
            </a:r>
            <a:r>
              <a:rPr dirty="0" sz="1400" spc="-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 b="1">
                <a:solidFill>
                  <a:srgbClr val="0D0D0D"/>
                </a:solidFill>
                <a:latin typeface="Cambria"/>
                <a:cs typeface="Cambria"/>
              </a:rPr>
              <a:t>Mar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:</a:t>
            </a:r>
            <a:r>
              <a:rPr dirty="0" sz="1400" spc="-10">
                <a:solidFill>
                  <a:srgbClr val="0D0D0D"/>
                </a:solidFill>
                <a:latin typeface="Cambria"/>
                <a:cs typeface="Cambria"/>
              </a:rPr>
              <a:t> $82,122.75 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Total</a:t>
            </a:r>
            <a:r>
              <a:rPr dirty="0" sz="1400" spc="-1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Expense</a:t>
            </a:r>
            <a:r>
              <a:rPr dirty="0" sz="1400" spc="-2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DIB</a:t>
            </a:r>
            <a:r>
              <a:rPr dirty="0" sz="1400" spc="-2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 b="1">
                <a:solidFill>
                  <a:srgbClr val="0D0D0D"/>
                </a:solidFill>
                <a:latin typeface="Cambria"/>
                <a:cs typeface="Cambria"/>
              </a:rPr>
              <a:t>Mar</a:t>
            </a:r>
            <a:r>
              <a:rPr dirty="0" sz="1400">
                <a:solidFill>
                  <a:srgbClr val="0D0D0D"/>
                </a:solidFill>
                <a:latin typeface="Cambria"/>
                <a:cs typeface="Cambria"/>
              </a:rPr>
              <a:t>:</a:t>
            </a:r>
            <a:r>
              <a:rPr dirty="0" sz="1400" spc="-2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0D0D0D"/>
                </a:solidFill>
                <a:latin typeface="Cambria"/>
                <a:cs typeface="Cambria"/>
              </a:rPr>
              <a:t>$69,734.94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18819" y="4422775"/>
            <a:ext cx="513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D0D0D"/>
                </a:solidFill>
                <a:latin typeface="Cambria"/>
                <a:cs typeface="Cambria"/>
              </a:rPr>
              <a:t>Notes: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56572" y="2282324"/>
            <a:ext cx="2185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 b="1">
                <a:solidFill>
                  <a:srgbClr val="00B0F0"/>
                </a:solidFill>
                <a:latin typeface="Gill Sans MT"/>
                <a:cs typeface="Gill Sans MT"/>
              </a:rPr>
              <a:t>Downtown</a:t>
            </a:r>
            <a:r>
              <a:rPr dirty="0" sz="1200" spc="-25" b="1">
                <a:solidFill>
                  <a:srgbClr val="00B0F0"/>
                </a:solidFill>
                <a:latin typeface="Gill Sans MT"/>
                <a:cs typeface="Gill Sans MT"/>
              </a:rPr>
              <a:t> </a:t>
            </a:r>
            <a:r>
              <a:rPr dirty="0" sz="1200" spc="-50" b="1">
                <a:solidFill>
                  <a:srgbClr val="00B0F0"/>
                </a:solidFill>
                <a:latin typeface="Gill Sans MT"/>
                <a:cs typeface="Gill Sans MT"/>
              </a:rPr>
              <a:t>Improvement</a:t>
            </a:r>
            <a:r>
              <a:rPr dirty="0" sz="1200" spc="-20" b="1">
                <a:solidFill>
                  <a:srgbClr val="00B0F0"/>
                </a:solidFill>
                <a:latin typeface="Gill Sans MT"/>
                <a:cs typeface="Gill Sans MT"/>
              </a:rPr>
              <a:t> </a:t>
            </a:r>
            <a:r>
              <a:rPr dirty="0" sz="1200" spc="-10" b="1">
                <a:solidFill>
                  <a:srgbClr val="00B0F0"/>
                </a:solidFill>
                <a:latin typeface="Gill Sans MT"/>
                <a:cs typeface="Gill Sans MT"/>
              </a:rPr>
              <a:t>Board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541758" y="2282324"/>
            <a:ext cx="1760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00B0F0"/>
                </a:solidFill>
                <a:latin typeface="Gill Sans MT"/>
                <a:cs typeface="Gill Sans MT"/>
              </a:rPr>
              <a:t>March</a:t>
            </a:r>
            <a:r>
              <a:rPr dirty="0" sz="1200" spc="-30" b="1">
                <a:solidFill>
                  <a:srgbClr val="00B0F0"/>
                </a:solidFill>
                <a:latin typeface="Gill Sans MT"/>
                <a:cs typeface="Gill Sans MT"/>
              </a:rPr>
              <a:t> </a:t>
            </a:r>
            <a:r>
              <a:rPr dirty="0" sz="1200" spc="55" b="1">
                <a:solidFill>
                  <a:srgbClr val="00B0F0"/>
                </a:solidFill>
                <a:latin typeface="Gill Sans MT"/>
                <a:cs typeface="Gill Sans MT"/>
              </a:rPr>
              <a:t>2022</a:t>
            </a:r>
            <a:r>
              <a:rPr dirty="0" sz="1200" spc="-30" b="1">
                <a:solidFill>
                  <a:srgbClr val="00B0F0"/>
                </a:solidFill>
                <a:latin typeface="Gill Sans MT"/>
                <a:cs typeface="Gill Sans MT"/>
              </a:rPr>
              <a:t> </a:t>
            </a:r>
            <a:r>
              <a:rPr dirty="0" sz="1200" spc="-10" b="1">
                <a:solidFill>
                  <a:srgbClr val="00B0F0"/>
                </a:solidFill>
                <a:latin typeface="Gill Sans MT"/>
                <a:cs typeface="Gill Sans MT"/>
              </a:rPr>
              <a:t>Deliverables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58147" y="2583466"/>
            <a:ext cx="7020559" cy="640524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685"/>
              </a:spcBef>
            </a:pPr>
            <a:r>
              <a:rPr dirty="0" sz="1050" spc="-40" b="1">
                <a:solidFill>
                  <a:srgbClr val="595959"/>
                </a:solidFill>
                <a:latin typeface="Arial"/>
                <a:cs typeface="Arial"/>
              </a:rPr>
              <a:t>DIGITAL</a:t>
            </a:r>
            <a:r>
              <a:rPr dirty="0" sz="1050" spc="-25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595959"/>
                </a:solidFill>
                <a:latin typeface="Arial"/>
                <a:cs typeface="Arial"/>
              </a:rPr>
              <a:t>MARKETING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Cyclovia</a:t>
            </a:r>
            <a:r>
              <a:rPr dirty="0" sz="1050" spc="14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road</a:t>
            </a:r>
            <a:r>
              <a:rPr dirty="0" sz="1050" spc="14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closure</a:t>
            </a:r>
            <a:r>
              <a:rPr dirty="0" sz="1050" spc="1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merchant</a:t>
            </a:r>
            <a:r>
              <a:rPr dirty="0" sz="1050" spc="19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e-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news</a:t>
            </a:r>
            <a:r>
              <a:rPr dirty="0" sz="1050" spc="1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Researched,</a:t>
            </a:r>
            <a:r>
              <a:rPr dirty="0" sz="1050" spc="11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located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restored</a:t>
            </a:r>
            <a:r>
              <a:rPr dirty="0" sz="1050" spc="1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old</a:t>
            </a:r>
            <a:r>
              <a:rPr dirty="0" sz="1050" spc="1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email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lists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Mailchimp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Monitor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social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media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content,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weekly/weekend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0">
                <a:solidFill>
                  <a:srgbClr val="404040"/>
                </a:solidFill>
                <a:latin typeface="Gill Sans MT"/>
                <a:cs typeface="Gill Sans MT"/>
              </a:rPr>
              <a:t>responses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Monitor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post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Facebook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Instagram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content</a:t>
            </a:r>
            <a:endParaRPr sz="10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404040"/>
              </a:buClr>
              <a:buFont typeface="Symbol"/>
              <a:buChar char=""/>
            </a:pPr>
            <a:endParaRPr sz="1300">
              <a:latin typeface="Gill Sans MT"/>
              <a:cs typeface="Gill Sans MT"/>
            </a:endParaRPr>
          </a:p>
          <a:p>
            <a:pPr marL="101600">
              <a:lnSpc>
                <a:spcPct val="100000"/>
              </a:lnSpc>
              <a:spcBef>
                <a:spcPts val="785"/>
              </a:spcBef>
            </a:pPr>
            <a:r>
              <a:rPr dirty="0" sz="1050" spc="-60" b="1">
                <a:solidFill>
                  <a:srgbClr val="404040"/>
                </a:solidFill>
                <a:latin typeface="Arial"/>
                <a:cs typeface="Arial"/>
              </a:rPr>
              <a:t>WEBSITE</a:t>
            </a:r>
            <a:r>
              <a:rPr dirty="0" sz="1050" spc="-1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404040"/>
                </a:solidFill>
                <a:latin typeface="Arial"/>
                <a:cs typeface="Arial"/>
              </a:rPr>
              <a:t>PROGRAMMING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New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website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home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page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sliders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copy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Downtown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events</a:t>
            </a:r>
            <a:r>
              <a:rPr dirty="0" sz="1050" spc="1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70">
                <a:solidFill>
                  <a:srgbClr val="404040"/>
                </a:solidFill>
                <a:latin typeface="Gill Sans MT"/>
                <a:cs typeface="Gill Sans MT"/>
              </a:rPr>
              <a:t>(15)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endParaRPr sz="10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404040"/>
              </a:buClr>
              <a:buFont typeface="Symbol"/>
              <a:buChar char=""/>
            </a:pPr>
            <a:endParaRPr sz="1550">
              <a:latin typeface="Gill Sans MT"/>
              <a:cs typeface="Gill Sans MT"/>
            </a:endParaRPr>
          </a:p>
          <a:p>
            <a:pPr marL="101600">
              <a:lnSpc>
                <a:spcPct val="100000"/>
              </a:lnSpc>
            </a:pPr>
            <a:r>
              <a:rPr dirty="0" sz="1050" spc="-45" b="1">
                <a:solidFill>
                  <a:srgbClr val="404040"/>
                </a:solidFill>
                <a:latin typeface="Arial"/>
                <a:cs typeface="Arial"/>
              </a:rPr>
              <a:t>PUBLIC</a:t>
            </a:r>
            <a:r>
              <a:rPr dirty="0" sz="1050" spc="-3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55" b="1">
                <a:solidFill>
                  <a:srgbClr val="404040"/>
                </a:solidFill>
                <a:latin typeface="Arial"/>
                <a:cs typeface="Arial"/>
              </a:rPr>
              <a:t>RELATIONS</a:t>
            </a:r>
            <a:r>
              <a:rPr dirty="0" sz="1050" spc="-3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dirty="0" sz="1050" spc="-2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404040"/>
                </a:solidFill>
                <a:latin typeface="Arial"/>
                <a:cs typeface="Arial"/>
              </a:rPr>
              <a:t>MEDIA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Media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response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/</a:t>
            </a:r>
            <a:r>
              <a:rPr dirty="0" sz="1050" spc="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VIP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Pensacola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photos</a:t>
            </a:r>
            <a:r>
              <a:rPr dirty="0" sz="1050" spc="4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copy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50</a:t>
            </a:r>
            <a:r>
              <a:rPr dirty="0" baseline="27777" sz="1050" spc="82" b="0">
                <a:solidFill>
                  <a:srgbClr val="404040"/>
                </a:solidFill>
                <a:latin typeface="Yu Gothic Light"/>
                <a:cs typeface="Yu Gothic Light"/>
              </a:rPr>
              <a:t>th</a:t>
            </a:r>
            <a:r>
              <a:rPr dirty="0" baseline="27777" sz="1050" spc="240" b="0">
                <a:solidFill>
                  <a:srgbClr val="404040"/>
                </a:solidFill>
                <a:latin typeface="Yu Gothic Light"/>
                <a:cs typeface="Yu Gothic Ligh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anniversary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news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release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edits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media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outreach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list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Research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final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requirements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for</a:t>
            </a:r>
            <a:r>
              <a:rPr dirty="0" sz="1050" spc="90">
                <a:solidFill>
                  <a:srgbClr val="404040"/>
                </a:solidFill>
                <a:latin typeface="Gill Sans MT"/>
                <a:cs typeface="Gill Sans MT"/>
              </a:rPr>
              <a:t> 2022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Foo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Foo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grants</a:t>
            </a:r>
            <a:endParaRPr sz="10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04040"/>
              </a:buClr>
              <a:buFont typeface="Symbol"/>
              <a:buChar char=""/>
            </a:pPr>
            <a:endParaRPr sz="1550">
              <a:latin typeface="Gill Sans MT"/>
              <a:cs typeface="Gill Sans MT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dirty="0" sz="1050" spc="-35" b="1">
                <a:solidFill>
                  <a:srgbClr val="404040"/>
                </a:solidFill>
                <a:latin typeface="Arial"/>
                <a:cs typeface="Arial"/>
              </a:rPr>
              <a:t>PRODUCTION</a:t>
            </a:r>
            <a:r>
              <a:rPr dirty="0" sz="1050" spc="-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55" b="1">
                <a:solidFill>
                  <a:srgbClr val="404040"/>
                </a:solidFill>
                <a:latin typeface="Arial"/>
                <a:cs typeface="Arial"/>
              </a:rPr>
              <a:t>/</a:t>
            </a:r>
            <a:r>
              <a:rPr dirty="0" sz="1050" spc="1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45" b="1">
                <a:solidFill>
                  <a:srgbClr val="404040"/>
                </a:solidFill>
                <a:latin typeface="Arial"/>
                <a:cs typeface="Arial"/>
              </a:rPr>
              <a:t>GRAPHIC</a:t>
            </a:r>
            <a:r>
              <a:rPr dirty="0" sz="1050" spc="-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404040"/>
                </a:solidFill>
                <a:latin typeface="Arial"/>
                <a:cs typeface="Arial"/>
              </a:rPr>
              <a:t>DESIGN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Additional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Sunbelt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Trolley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maps</a:t>
            </a:r>
            <a:endParaRPr sz="1050">
              <a:latin typeface="Gill Sans MT"/>
              <a:cs typeface="Gill Sans MT"/>
            </a:endParaRPr>
          </a:p>
          <a:p>
            <a:pPr marL="568325" marR="68580" indent="-228600">
              <a:lnSpc>
                <a:spcPct val="101000"/>
              </a:lnSpc>
              <a:spcBef>
                <a:spcPts val="9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FCLF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annual</a:t>
            </a:r>
            <a:r>
              <a:rPr dirty="0" sz="1050" spc="3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report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to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City</a:t>
            </a:r>
            <a:r>
              <a:rPr dirty="0" sz="1050" spc="3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of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Pensacola:</a:t>
            </a:r>
            <a:r>
              <a:rPr dirty="0" sz="1050" spc="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gathered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stats</a:t>
            </a:r>
            <a:r>
              <a:rPr dirty="0" sz="1050" spc="3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info,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pull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Germain</a:t>
            </a:r>
            <a:r>
              <a:rPr dirty="0" sz="1050" spc="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Downs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report,</a:t>
            </a:r>
            <a:r>
              <a:rPr dirty="0" sz="1050" spc="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update</a:t>
            </a:r>
            <a:r>
              <a:rPr dirty="0" sz="1050" spc="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narrative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add</a:t>
            </a:r>
            <a:r>
              <a:rPr dirty="0" sz="1050" spc="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graphics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from</a:t>
            </a:r>
            <a:r>
              <a:rPr dirty="0" sz="1050" spc="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social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media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Hotel</a:t>
            </a:r>
            <a:r>
              <a:rPr dirty="0" sz="1050" spc="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San</a:t>
            </a:r>
            <a:r>
              <a:rPr dirty="0" sz="1050" spc="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Carlos</a:t>
            </a:r>
            <a:r>
              <a:rPr dirty="0" sz="1050" spc="-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images</a:t>
            </a:r>
            <a:r>
              <a:rPr dirty="0" sz="1050" spc="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research</a:t>
            </a:r>
            <a:endParaRPr sz="10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404040"/>
              </a:buClr>
              <a:buFont typeface="Symbol"/>
              <a:buChar char=""/>
            </a:pPr>
            <a:endParaRPr sz="1300">
              <a:latin typeface="Gill Sans MT"/>
              <a:cs typeface="Gill Sans MT"/>
            </a:endParaRPr>
          </a:p>
          <a:p>
            <a:pPr marL="111125">
              <a:lnSpc>
                <a:spcPct val="100000"/>
              </a:lnSpc>
              <a:spcBef>
                <a:spcPts val="760"/>
              </a:spcBef>
            </a:pPr>
            <a:r>
              <a:rPr dirty="0" sz="1050" spc="-45" b="1">
                <a:solidFill>
                  <a:srgbClr val="404040"/>
                </a:solidFill>
                <a:latin typeface="Arial"/>
                <a:cs typeface="Arial"/>
              </a:rPr>
              <a:t>MEETINGS</a:t>
            </a:r>
            <a:r>
              <a:rPr dirty="0" sz="1050" spc="-2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55" b="1">
                <a:solidFill>
                  <a:srgbClr val="404040"/>
                </a:solidFill>
                <a:latin typeface="Arial"/>
                <a:cs typeface="Arial"/>
              </a:rPr>
              <a:t>/</a:t>
            </a:r>
            <a:r>
              <a:rPr dirty="0" sz="1050" spc="-4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404040"/>
                </a:solidFill>
                <a:latin typeface="Arial"/>
                <a:cs typeface="Arial"/>
              </a:rPr>
              <a:t>CONSULTATION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58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Board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report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board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0">
                <a:solidFill>
                  <a:srgbClr val="404040"/>
                </a:solidFill>
                <a:latin typeface="Gill Sans MT"/>
                <a:cs typeface="Gill Sans MT"/>
              </a:rPr>
              <a:t>meeting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Marketing</a:t>
            </a:r>
            <a:r>
              <a:rPr dirty="0" sz="1050" spc="14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video</a:t>
            </a:r>
            <a:r>
              <a:rPr dirty="0" sz="1050" spc="1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calls</a:t>
            </a:r>
            <a:r>
              <a:rPr dirty="0" sz="1050" spc="1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Repast</a:t>
            </a:r>
            <a:r>
              <a:rPr dirty="0" sz="1050" spc="1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planning</a:t>
            </a:r>
            <a:r>
              <a:rPr dirty="0" sz="1050" spc="1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video</a:t>
            </a:r>
            <a:r>
              <a:rPr dirty="0" sz="1050" spc="14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20">
                <a:solidFill>
                  <a:srgbClr val="404040"/>
                </a:solidFill>
                <a:latin typeface="Gill Sans MT"/>
                <a:cs typeface="Gill Sans MT"/>
              </a:rPr>
              <a:t>calls</a:t>
            </a:r>
            <a:endParaRPr sz="105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404040"/>
              </a:buClr>
              <a:buFont typeface="Symbol"/>
              <a:buChar char=""/>
            </a:pPr>
            <a:endParaRPr sz="1300">
              <a:latin typeface="Gill Sans MT"/>
              <a:cs typeface="Gill Sans MT"/>
            </a:endParaRPr>
          </a:p>
          <a:p>
            <a:pPr marL="111125">
              <a:lnSpc>
                <a:spcPct val="100000"/>
              </a:lnSpc>
              <a:spcBef>
                <a:spcPts val="760"/>
              </a:spcBef>
            </a:pPr>
            <a:r>
              <a:rPr dirty="0" sz="1050" spc="-45" b="1">
                <a:solidFill>
                  <a:srgbClr val="404040"/>
                </a:solidFill>
                <a:latin typeface="Arial"/>
                <a:cs typeface="Arial"/>
              </a:rPr>
              <a:t>PALAFOX</a:t>
            </a:r>
            <a:r>
              <a:rPr dirty="0" sz="1050" spc="-3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404040"/>
                </a:solidFill>
                <a:latin typeface="Arial"/>
                <a:cs typeface="Arial"/>
              </a:rPr>
              <a:t>MARKET</a:t>
            </a:r>
            <a:endParaRPr sz="1050">
              <a:latin typeface="Arial"/>
              <a:cs typeface="Arial"/>
            </a:endParaRPr>
          </a:p>
          <a:p>
            <a:pPr marL="568325" indent="-228600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Instagram</a:t>
            </a:r>
            <a:r>
              <a:rPr dirty="0" sz="1050" spc="1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trademark</a:t>
            </a:r>
            <a:r>
              <a:rPr dirty="0" sz="1050" spc="1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claim</a:t>
            </a:r>
            <a:r>
              <a:rPr dirty="0" sz="1050" spc="1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20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account</a:t>
            </a:r>
            <a:r>
              <a:rPr dirty="0" sz="1050" spc="1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issues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15</a:t>
            </a:r>
            <a:r>
              <a:rPr dirty="0" baseline="27777" sz="1050" b="0">
                <a:solidFill>
                  <a:srgbClr val="404040"/>
                </a:solidFill>
                <a:latin typeface="Yu Gothic Light"/>
                <a:cs typeface="Yu Gothic Light"/>
              </a:rPr>
              <a:t>th</a:t>
            </a:r>
            <a:r>
              <a:rPr dirty="0" baseline="27777" sz="1050" spc="254" b="0">
                <a:solidFill>
                  <a:srgbClr val="404040"/>
                </a:solidFill>
                <a:latin typeface="Yu Gothic Light"/>
                <a:cs typeface="Yu Gothic Ligh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anniversary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planning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outreach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to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potential</a:t>
            </a:r>
            <a:r>
              <a:rPr dirty="0" sz="1050" spc="11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partner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Palafox</a:t>
            </a:r>
            <a:r>
              <a:rPr dirty="0" sz="1050" spc="9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Market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flags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artwork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updates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PM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Instagram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site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launch,</a:t>
            </a:r>
            <a:r>
              <a:rPr dirty="0" sz="1050" spc="1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profile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setup</a:t>
            </a:r>
            <a:r>
              <a:rPr dirty="0" sz="1050" spc="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1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audience </a:t>
            </a:r>
            <a:r>
              <a:rPr dirty="0" sz="1050" spc="35">
                <a:solidFill>
                  <a:srgbClr val="404040"/>
                </a:solidFill>
                <a:latin typeface="Gill Sans MT"/>
                <a:cs typeface="Gill Sans MT"/>
              </a:rPr>
              <a:t>building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Instagram</a:t>
            </a:r>
            <a:r>
              <a:rPr dirty="0" sz="1050" spc="1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Highlight</a:t>
            </a:r>
            <a:r>
              <a:rPr dirty="0" sz="1050" spc="1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Covers</a:t>
            </a:r>
            <a:r>
              <a:rPr dirty="0" sz="1050" spc="18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8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profile</a:t>
            </a:r>
            <a:r>
              <a:rPr dirty="0" sz="1050" spc="1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graphic;</a:t>
            </a:r>
            <a:r>
              <a:rPr dirty="0" sz="1050" spc="1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locate/Like</a:t>
            </a:r>
            <a:r>
              <a:rPr dirty="0" sz="1050" spc="1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vendor</a:t>
            </a:r>
            <a:r>
              <a:rPr dirty="0" sz="1050" spc="2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accounts</a:t>
            </a:r>
            <a:endParaRPr sz="1050">
              <a:latin typeface="Gill Sans MT"/>
              <a:cs typeface="Gill Sans MT"/>
            </a:endParaRPr>
          </a:p>
          <a:p>
            <a:pPr marL="568325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567690" algn="l"/>
                <a:tab pos="568325" algn="l"/>
              </a:tabLst>
            </a:pP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Facebook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tribute</a:t>
            </a:r>
            <a:r>
              <a:rPr dirty="0" sz="1050" spc="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to former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PM</a:t>
            </a:r>
            <a:r>
              <a:rPr dirty="0" sz="1050" spc="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vendor</a:t>
            </a:r>
            <a:endParaRPr sz="1050">
              <a:latin typeface="Gill Sans MT"/>
              <a:cs typeface="Gill Sans MT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780" y="650755"/>
            <a:ext cx="6917272" cy="15601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59772" y="623603"/>
            <a:ext cx="3470910" cy="10680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Facebook</a:t>
            </a:r>
            <a:r>
              <a:rPr dirty="0" sz="1050" spc="1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community</a:t>
            </a:r>
            <a:r>
              <a:rPr dirty="0" sz="1050" spc="2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monitoring/response</a:t>
            </a:r>
            <a:r>
              <a:rPr dirty="0" sz="1050" spc="15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as</a:t>
            </a:r>
            <a:r>
              <a:rPr dirty="0" sz="1050" spc="1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needed</a:t>
            </a:r>
            <a:endParaRPr sz="1050">
              <a:latin typeface="Gill Sans MT"/>
              <a:cs typeface="Gill Sans MT"/>
            </a:endParaRPr>
          </a:p>
          <a:p>
            <a:pPr marL="266700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New</a:t>
            </a:r>
            <a:r>
              <a:rPr dirty="0" sz="1050" spc="4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round</a:t>
            </a:r>
            <a:r>
              <a:rPr dirty="0" sz="1050" spc="4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of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0">
                <a:solidFill>
                  <a:srgbClr val="404040"/>
                </a:solidFill>
                <a:latin typeface="Gill Sans MT"/>
                <a:cs typeface="Gill Sans MT"/>
              </a:rPr>
              <a:t>PM</a:t>
            </a:r>
            <a:r>
              <a:rPr dirty="0" sz="1050" spc="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flag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versions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production</a:t>
            </a:r>
            <a:endParaRPr sz="1050">
              <a:latin typeface="Gill Sans MT"/>
              <a:cs typeface="Gill Sans MT"/>
            </a:endParaRPr>
          </a:p>
          <a:p>
            <a:pPr marL="266700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Instagram</a:t>
            </a:r>
            <a:r>
              <a:rPr dirty="0" sz="1050" spc="1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content</a:t>
            </a:r>
            <a:r>
              <a:rPr dirty="0" sz="1050" spc="11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55">
                <a:solidFill>
                  <a:srgbClr val="404040"/>
                </a:solidFill>
                <a:latin typeface="Gill Sans MT"/>
                <a:cs typeface="Gill Sans MT"/>
              </a:rPr>
              <a:t>engagement/Instagram</a:t>
            </a:r>
            <a:r>
              <a:rPr dirty="0" sz="1050" spc="1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stories</a:t>
            </a:r>
            <a:endParaRPr sz="1050">
              <a:latin typeface="Gill Sans MT"/>
              <a:cs typeface="Gill Sans MT"/>
            </a:endParaRPr>
          </a:p>
          <a:p>
            <a:pPr marL="266700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Anniversary</a:t>
            </a:r>
            <a:r>
              <a:rPr dirty="0" sz="1050" spc="229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logo</a:t>
            </a:r>
            <a:r>
              <a:rPr dirty="0" sz="1050" spc="204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60">
                <a:solidFill>
                  <a:srgbClr val="404040"/>
                </a:solidFill>
                <a:latin typeface="Gill Sans MT"/>
                <a:cs typeface="Gill Sans MT"/>
              </a:rPr>
              <a:t>design</a:t>
            </a:r>
            <a:endParaRPr sz="1050">
              <a:latin typeface="Gill Sans MT"/>
              <a:cs typeface="Gill Sans MT"/>
            </a:endParaRPr>
          </a:p>
          <a:p>
            <a:pPr marL="266700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 spc="-45">
                <a:solidFill>
                  <a:srgbClr val="404040"/>
                </a:solidFill>
                <a:latin typeface="Gill Sans MT"/>
                <a:cs typeface="Gill Sans MT"/>
              </a:rPr>
              <a:t>T-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shirt</a:t>
            </a:r>
            <a:r>
              <a:rPr dirty="0" sz="1050" spc="-3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-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tote</a:t>
            </a:r>
            <a:r>
              <a:rPr dirty="0" sz="1050" spc="-3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bag</a:t>
            </a:r>
            <a:r>
              <a:rPr dirty="0" sz="1050" spc="-1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45">
                <a:solidFill>
                  <a:srgbClr val="404040"/>
                </a:solidFill>
                <a:latin typeface="Gill Sans MT"/>
                <a:cs typeface="Gill Sans MT"/>
              </a:rPr>
              <a:t>mockups</a:t>
            </a:r>
            <a:r>
              <a:rPr dirty="0" sz="1050" spc="-2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for</a:t>
            </a:r>
            <a:r>
              <a:rPr dirty="0" sz="1050" spc="-2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15</a:t>
            </a:r>
            <a:r>
              <a:rPr dirty="0" baseline="27777" sz="1050" b="0">
                <a:solidFill>
                  <a:srgbClr val="404040"/>
                </a:solidFill>
                <a:latin typeface="Yu Gothic Light"/>
                <a:cs typeface="Yu Gothic Light"/>
              </a:rPr>
              <a:t>th</a:t>
            </a:r>
            <a:r>
              <a:rPr dirty="0" baseline="27777" sz="1050" spc="82" b="0">
                <a:solidFill>
                  <a:srgbClr val="404040"/>
                </a:solidFill>
                <a:latin typeface="Yu Gothic Light"/>
                <a:cs typeface="Yu Gothic Light"/>
              </a:rPr>
              <a:t> </a:t>
            </a:r>
            <a:r>
              <a:rPr dirty="0" sz="1050" spc="-10">
                <a:solidFill>
                  <a:srgbClr val="404040"/>
                </a:solidFill>
                <a:latin typeface="Gill Sans MT"/>
                <a:cs typeface="Gill Sans MT"/>
              </a:rPr>
              <a:t>anniversary</a:t>
            </a:r>
            <a:endParaRPr sz="1050">
              <a:latin typeface="Gill Sans MT"/>
              <a:cs typeface="Gill Sans MT"/>
            </a:endParaRPr>
          </a:p>
          <a:p>
            <a:pPr marL="266700" indent="-228600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266065" algn="l"/>
                <a:tab pos="266700" algn="l"/>
              </a:tabLst>
            </a:pP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Vendor</a:t>
            </a:r>
            <a:r>
              <a:rPr dirty="0" sz="1050" spc="6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estimates</a:t>
            </a:r>
            <a:r>
              <a:rPr dirty="0" sz="1050" spc="11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for</a:t>
            </a:r>
            <a:r>
              <a:rPr dirty="0" sz="1050" spc="100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-45">
                <a:solidFill>
                  <a:srgbClr val="404040"/>
                </a:solidFill>
                <a:latin typeface="Gill Sans MT"/>
                <a:cs typeface="Gill Sans MT"/>
              </a:rPr>
              <a:t>t-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shirts</a:t>
            </a:r>
            <a:r>
              <a:rPr dirty="0" sz="1050" spc="7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70">
                <a:solidFill>
                  <a:srgbClr val="404040"/>
                </a:solidFill>
                <a:latin typeface="Gill Sans MT"/>
                <a:cs typeface="Gill Sans MT"/>
              </a:rPr>
              <a:t>and</a:t>
            </a:r>
            <a:r>
              <a:rPr dirty="0" sz="1050" spc="10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>
                <a:solidFill>
                  <a:srgbClr val="404040"/>
                </a:solidFill>
                <a:latin typeface="Gill Sans MT"/>
                <a:cs typeface="Gill Sans MT"/>
              </a:rPr>
              <a:t>tote</a:t>
            </a:r>
            <a:r>
              <a:rPr dirty="0" sz="1050" spc="95">
                <a:solidFill>
                  <a:srgbClr val="404040"/>
                </a:solidFill>
                <a:latin typeface="Gill Sans MT"/>
                <a:cs typeface="Gill Sans MT"/>
              </a:rPr>
              <a:t> </a:t>
            </a:r>
            <a:r>
              <a:rPr dirty="0" sz="1050" spc="80">
                <a:solidFill>
                  <a:srgbClr val="404040"/>
                </a:solidFill>
                <a:latin typeface="Gill Sans MT"/>
                <a:cs typeface="Gill Sans MT"/>
              </a:rPr>
              <a:t>bags</a:t>
            </a:r>
            <a:endParaRPr sz="105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85800" y="371856"/>
          <a:ext cx="4735195" cy="9054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8420"/>
                <a:gridCol w="1004569"/>
                <a:gridCol w="1120139"/>
              </a:tblGrid>
              <a:tr h="3638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6675" marR="57785">
                        <a:lnSpc>
                          <a:spcPct val="11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Pensacola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Downtown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Improvement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Board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Operational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Budget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FY2021/22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48285">
                        <a:lnSpc>
                          <a:spcPct val="100000"/>
                        </a:lnSpc>
                        <a:tabLst>
                          <a:tab pos="1310005" algn="l"/>
                        </a:tabLst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Year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Year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9AC1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292225" algn="l"/>
                        </a:tabLst>
                      </a:pP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FY2021/22</a:t>
                      </a:r>
                      <a:r>
                        <a:rPr dirty="0" sz="100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FY2021/22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372235" algn="l"/>
                        </a:tabLst>
                      </a:pPr>
                      <a:r>
                        <a:rPr dirty="0" sz="1000" spc="-2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00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solidFill>
                            <a:srgbClr val="1F3664"/>
                          </a:solidFill>
                          <a:latin typeface="Calibri"/>
                          <a:cs typeface="Calibri"/>
                        </a:rPr>
                        <a:t>Revised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4000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Misc.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Income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77597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8915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4010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Valorem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Revenue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95"/>
                        </a:lnSpc>
                        <a:tabLst>
                          <a:tab pos="5257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619,059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95"/>
                        </a:lnSpc>
                        <a:tabLst>
                          <a:tab pos="6419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619,059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4015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CRA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Interlocal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Income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85"/>
                        </a:lnSpc>
                        <a:tabLst>
                          <a:tab pos="52705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357,535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85"/>
                        </a:lnSpc>
                        <a:tabLst>
                          <a:tab pos="6426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357,534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4020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Membership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4030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Palafox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Vendor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Payments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5238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100,000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6419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160,000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4040-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City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Cleaning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Reimbursment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58864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33,206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35,740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1301-Co-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Op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Participation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5892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57,610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57,610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4080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Bollard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Rental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7766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8928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4085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LTU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Sidewalk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Pressure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Washing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6,475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4900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Palafox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Sales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Tax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Collected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7766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185"/>
                        </a:lnSpc>
                        <a:tabLst>
                          <a:tab pos="6686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(10,850)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DIB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Revenue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42862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1,174,410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4419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1,226,068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CRA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Interlocal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Payment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85"/>
                        </a:lnSpc>
                        <a:tabLst>
                          <a:tab pos="52705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457,535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85"/>
                        </a:lnSpc>
                        <a:tabLst>
                          <a:tab pos="6426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457,534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5001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DIB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Salaries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Benefits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Taxes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5880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82,172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5005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Workers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Compensation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5030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Liability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Insurance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Other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7,720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7,720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5006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Board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Meetings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74930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8661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5007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Annual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Meeting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5008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Committee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Meetings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7766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8928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5009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Bank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Charges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5010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Bank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Direct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Deposit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Fees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7766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5"/>
                        </a:lnSpc>
                        <a:tabLst>
                          <a:tab pos="8928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5011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Interest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5012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Office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Rent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5899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15,345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15,345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5013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Office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Supplies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5014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Office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Equipment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5015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Postage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75120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tabLst>
                          <a:tab pos="86677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5016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Telecommunications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5017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Support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6534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5018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Hosting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34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5019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Computer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Support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Email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Leasing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5020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Dues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Subscriptions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Publications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5021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Travel,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Entertainment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Education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5023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Consultants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5911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48,912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7067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5024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Bookkeeping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5911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12,000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7067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12,000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5025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Audit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5911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11,750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7067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11,750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5026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Legal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Counsel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6546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5"/>
                        </a:lnSpc>
                        <a:tabLst>
                          <a:tab pos="77089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8,500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5027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Economic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Development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59118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49,364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5"/>
                        </a:lnSpc>
                        <a:tabLst>
                          <a:tab pos="7067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57,912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5028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Arts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Culture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77533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8915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5029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Donation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Friends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DT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58864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75,000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75,000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5227-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PPD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Security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5899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5041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LTU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Sidewalk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Pressure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Washing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6771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6,475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10922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DIB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Expense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040"/>
                        </a:lnSpc>
                        <a:tabLst>
                          <a:tab pos="525145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857,409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040"/>
                        </a:lnSpc>
                        <a:tabLst>
                          <a:tab pos="641350" algn="l"/>
                        </a:tabLst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878,348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6000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Misc.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8864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22,200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6001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Palafox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Management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5880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35,000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36,500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6003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Permits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Street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Closures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27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6004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Portable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Toilet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Rental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27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9,500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6005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Market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Anniversary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Celebration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65151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95"/>
                        </a:lnSpc>
                        <a:tabLst>
                          <a:tab pos="77025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6,350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6006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Farm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Visit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Mileage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Reimbursement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74739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8661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6007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Marketing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58928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20,000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95"/>
                        </a:lnSpc>
                        <a:tabLst>
                          <a:tab pos="70612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22,000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109220">
                        <a:lnSpc>
                          <a:spcPts val="119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6008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PMkt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Credit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Card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Fees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  <a:tabLst>
                          <a:tab pos="748665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95"/>
                        </a:lnSpc>
                        <a:tabLst>
                          <a:tab pos="891540" algn="l"/>
                        </a:tabLst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DOWN TOWN IMPROVEMENT BOARD</dc:creator>
  <dcterms:created xsi:type="dcterms:W3CDTF">2022-04-26T12:14:59Z</dcterms:created>
  <dcterms:modified xsi:type="dcterms:W3CDTF">2022-04-26T12:14:59Z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2022-04-22T00:00:00Z</vt:filetime>
  </property>
  <property fmtid="{D5CDD505-2E9C-101B-9397-08002B2CF9AE}" pid="3" name="Creator">
    <vt:lpwstr>Adobe Acrobat Pro DC (32-bit) 22.1.20117</vt:lpwstr>
  </property>
  <property fmtid="{D5CDD505-2E9C-101B-9397-08002B2CF9AE}" pid="4" name="LastSaved">
    <vt:filetime>2022-04-26T00:00:00Z</vt:filetime>
  </property>
</Properties>
</file>